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81" r:id="rId3"/>
    <p:sldId id="282" r:id="rId4"/>
    <p:sldId id="284" r:id="rId5"/>
    <p:sldId id="283" r:id="rId6"/>
    <p:sldId id="286" r:id="rId7"/>
    <p:sldId id="289" r:id="rId8"/>
    <p:sldId id="285" r:id="rId9"/>
    <p:sldId id="290" r:id="rId10"/>
    <p:sldId id="291" r:id="rId11"/>
    <p:sldId id="288" r:id="rId12"/>
    <p:sldId id="292" r:id="rId13"/>
    <p:sldId id="294" r:id="rId14"/>
    <p:sldId id="300" r:id="rId15"/>
    <p:sldId id="287" r:id="rId16"/>
    <p:sldId id="298" r:id="rId17"/>
    <p:sldId id="296" r:id="rId18"/>
    <p:sldId id="301" r:id="rId19"/>
    <p:sldId id="295" r:id="rId20"/>
    <p:sldId id="302" r:id="rId21"/>
    <p:sldId id="303" r:id="rId22"/>
    <p:sldId id="297" r:id="rId23"/>
    <p:sldId id="304" r:id="rId24"/>
    <p:sldId id="306" r:id="rId25"/>
    <p:sldId id="305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278" r:id="rId38"/>
    <p:sldId id="280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Inria Serif" pitchFamily="50" charset="0"/>
      <p:regular r:id="rId42"/>
      <p:bold r:id="rId43"/>
      <p:italic r:id="rId44"/>
      <p:boldItalic r:id="rId45"/>
    </p:embeddedFont>
    <p:embeddedFont>
      <p:font typeface="Inria Serif Light" pitchFamily="50" charset="0"/>
      <p:regular r:id="rId46"/>
      <p:bold r:id="rId47"/>
      <p:italic r:id="rId48"/>
      <p:boldItalic r:id="rId49"/>
    </p:embeddedFont>
    <p:embeddedFont>
      <p:font typeface="Playfair Display Regular" panose="02020500000000000000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CB573C-47A3-4A7B-8C2A-7B583FD10A6C}">
  <a:tblStyle styleId="{84CB573C-47A3-4A7B-8C2A-7B583FD10A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29" autoAdjust="0"/>
  </p:normalViewPr>
  <p:slideViewPr>
    <p:cSldViewPr snapToGrid="0">
      <p:cViewPr>
        <p:scale>
          <a:sx n="120" d="100"/>
          <a:sy n="120" d="100"/>
        </p:scale>
        <p:origin x="13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Attention</a:t>
            </a:r>
            <a:r>
              <a:rPr lang="zh-CN" altLang="en-US" dirty="0"/>
              <a:t>的運算中，可以用乘的，也可以用加的，不用乘的居多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77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multi-head</a:t>
            </a:r>
            <a:r>
              <a:rPr lang="zh-CN" altLang="en-US" dirty="0"/>
              <a:t>就是平行疊好幾個</a:t>
            </a:r>
            <a:r>
              <a:rPr lang="en-US" altLang="zh-CN" dirty="0"/>
              <a:t>attention block</a:t>
            </a:r>
          </a:p>
          <a:p>
            <a:r>
              <a:rPr lang="zh-CN" altLang="en-US" dirty="0"/>
              <a:t>他這裡的</a:t>
            </a:r>
            <a:r>
              <a:rPr lang="en-US" altLang="zh-CN" dirty="0" err="1"/>
              <a:t>Qwiq</a:t>
            </a:r>
            <a:r>
              <a:rPr lang="zh-CN" altLang="en-US" dirty="0"/>
              <a:t>只是想要表達每一個</a:t>
            </a:r>
            <a:r>
              <a:rPr lang="en-US" altLang="zh-CN" dirty="0"/>
              <a:t>attention</a:t>
            </a:r>
            <a:r>
              <a:rPr lang="zh-CN" altLang="en-US" dirty="0"/>
              <a:t>要乘上各自的</a:t>
            </a:r>
            <a:r>
              <a:rPr lang="en-US" altLang="zh-CN" dirty="0"/>
              <a:t>embedding weight</a:t>
            </a:r>
            <a:r>
              <a:rPr lang="zh-CN" altLang="en-US" dirty="0"/>
              <a:t>，不能共用</a:t>
            </a:r>
            <a:endParaRPr lang="en-US" altLang="zh-CN" dirty="0"/>
          </a:p>
          <a:p>
            <a:r>
              <a:rPr lang="zh-CN" altLang="en-US" dirty="0"/>
              <a:t>實際上裡面放的還是</a:t>
            </a:r>
            <a:r>
              <a:rPr lang="en-US" altLang="zh-CN" dirty="0"/>
              <a:t>embedding</a:t>
            </a:r>
            <a:r>
              <a:rPr lang="zh-CN" altLang="en-US" dirty="0"/>
              <a:t>完的</a:t>
            </a:r>
            <a:r>
              <a:rPr lang="en-US" altLang="zh-CN" dirty="0"/>
              <a:t>QKV</a:t>
            </a:r>
          </a:p>
          <a:p>
            <a:r>
              <a:rPr lang="zh-CN" altLang="en-US" dirty="0"/>
              <a:t>下一張圖會更清楚</a:t>
            </a:r>
            <a:endParaRPr lang="en-US" altLang="zh-CN" dirty="0"/>
          </a:p>
          <a:p>
            <a:r>
              <a:rPr lang="zh-CN" altLang="en-US" dirty="0"/>
              <a:t>最後把所有的結果</a:t>
            </a:r>
            <a:r>
              <a:rPr lang="en-US" altLang="zh-CN" dirty="0" err="1"/>
              <a:t>concat</a:t>
            </a:r>
            <a:r>
              <a:rPr lang="zh-CN" altLang="en-US" dirty="0"/>
              <a:t>起來後做</a:t>
            </a:r>
            <a:r>
              <a:rPr lang="en-US" altLang="zh-CN" dirty="0"/>
              <a:t>embedding</a:t>
            </a:r>
            <a:r>
              <a:rPr lang="zh-CN" altLang="en-US" dirty="0"/>
              <a:t>，把</a:t>
            </a:r>
            <a:r>
              <a:rPr lang="en-US" altLang="zh-CN" dirty="0"/>
              <a:t>dimension</a:t>
            </a:r>
            <a:r>
              <a:rPr lang="zh-CN" altLang="en-US" dirty="0"/>
              <a:t>變成</a:t>
            </a:r>
            <a:r>
              <a:rPr lang="en-US" altLang="zh-CN" dirty="0" err="1"/>
              <a:t>dmodel</a:t>
            </a:r>
            <a:r>
              <a:rPr lang="zh-CN" altLang="en-US" dirty="0"/>
              <a:t>（</a:t>
            </a:r>
            <a:r>
              <a:rPr lang="en-US" altLang="zh-CN" dirty="0"/>
              <a:t>Wo</a:t>
            </a:r>
            <a:r>
              <a:rPr lang="zh-CN" altLang="en-US" dirty="0"/>
              <a:t>）</a:t>
            </a:r>
            <a:endParaRPr lang="en-US" altLang="zh-TW" dirty="0"/>
          </a:p>
          <a:p>
            <a:r>
              <a:rPr lang="en-US" altLang="zh-TW" dirty="0" err="1"/>
              <a:t>h,</a:t>
            </a:r>
            <a:r>
              <a:rPr lang="en-US" altLang="zh-CN" dirty="0" err="1"/>
              <a:t>Dk,Dv</a:t>
            </a:r>
            <a:r>
              <a:rPr lang="zh-CN" altLang="en-US" dirty="0"/>
              <a:t>都是超參數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7176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只有在第一個</a:t>
            </a:r>
            <a:r>
              <a:rPr lang="en-US" altLang="zh-CN" dirty="0"/>
              <a:t>attention</a:t>
            </a:r>
            <a:r>
              <a:rPr lang="zh-CN" altLang="en-US" dirty="0"/>
              <a:t>，才需要把原本的</a:t>
            </a:r>
            <a:r>
              <a:rPr lang="en-US" altLang="zh-CN" dirty="0"/>
              <a:t>input embedding</a:t>
            </a:r>
            <a:r>
              <a:rPr lang="zh-CN" altLang="en-US" dirty="0"/>
              <a:t>成</a:t>
            </a:r>
            <a:r>
              <a:rPr lang="en-US" altLang="zh-CN" dirty="0"/>
              <a:t>X</a:t>
            </a:r>
          </a:p>
          <a:p>
            <a:r>
              <a:rPr lang="zh-CN" altLang="en-US" dirty="0"/>
              <a:t>後面就直接用上一層的</a:t>
            </a:r>
            <a:r>
              <a:rPr lang="en-US" altLang="zh-CN" dirty="0"/>
              <a:t>output</a:t>
            </a:r>
            <a:r>
              <a:rPr lang="zh-CN" altLang="en-US" dirty="0"/>
              <a:t>就好</a:t>
            </a:r>
            <a:endParaRPr lang="en-US" altLang="zh-CN" dirty="0"/>
          </a:p>
          <a:p>
            <a:r>
              <a:rPr lang="en-US" altLang="zh-CN" dirty="0"/>
              <a:t>Z0~Z7 </a:t>
            </a:r>
            <a:r>
              <a:rPr lang="en-US" altLang="zh-CN" dirty="0" err="1"/>
              <a:t>concat</a:t>
            </a:r>
            <a:r>
              <a:rPr lang="zh-CN" altLang="en-US" dirty="0"/>
              <a:t>完之後會</a:t>
            </a:r>
            <a:r>
              <a:rPr lang="en-US" altLang="zh-CN" dirty="0"/>
              <a:t>embedding</a:t>
            </a:r>
            <a:r>
              <a:rPr lang="zh-CN" altLang="en-US" dirty="0"/>
              <a:t>成</a:t>
            </a:r>
            <a:r>
              <a:rPr lang="en-US" altLang="zh-CN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58515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self-attention</a:t>
            </a:r>
            <a:r>
              <a:rPr lang="zh-CN" altLang="en-US" dirty="0"/>
              <a:t>的</a:t>
            </a:r>
            <a:r>
              <a:rPr lang="en-US" altLang="zh-CN" dirty="0"/>
              <a:t>function set</a:t>
            </a:r>
            <a:r>
              <a:rPr lang="zh-CN" altLang="en-US" dirty="0"/>
              <a:t>比</a:t>
            </a:r>
            <a:r>
              <a:rPr lang="en-US" altLang="zh-CN" dirty="0"/>
              <a:t>CNN</a:t>
            </a:r>
            <a:r>
              <a:rPr lang="zh-CN" altLang="en-US" dirty="0"/>
              <a:t>更大，意味著更有可能</a:t>
            </a:r>
            <a:r>
              <a:rPr lang="en-US" altLang="zh-CN" dirty="0"/>
              <a:t>overfitting</a:t>
            </a:r>
            <a:r>
              <a:rPr lang="zh-CN" altLang="en-US" dirty="0"/>
              <a:t>，相對地在較大的</a:t>
            </a:r>
            <a:r>
              <a:rPr lang="en-US" altLang="zh-CN" dirty="0"/>
              <a:t>dataset</a:t>
            </a:r>
            <a:r>
              <a:rPr lang="zh-CN" altLang="en-US" dirty="0"/>
              <a:t>表現會比較好</a:t>
            </a:r>
            <a:endParaRPr lang="en-US" altLang="zh-CN" dirty="0"/>
          </a:p>
          <a:p>
            <a:r>
              <a:rPr lang="en-US" altLang="zh-CN" dirty="0"/>
              <a:t>CNN</a:t>
            </a:r>
            <a:r>
              <a:rPr lang="zh-CN" altLang="en-US" dirty="0"/>
              <a:t>是找出一個區塊的</a:t>
            </a:r>
            <a:r>
              <a:rPr lang="en-US" altLang="zh-CN" dirty="0"/>
              <a:t>local</a:t>
            </a:r>
            <a:r>
              <a:rPr lang="zh-CN" altLang="en-US" dirty="0"/>
              <a:t>特徵，而</a:t>
            </a:r>
            <a:r>
              <a:rPr lang="en-US" altLang="zh-CN" dirty="0"/>
              <a:t>attention</a:t>
            </a:r>
            <a:r>
              <a:rPr lang="zh-CN" altLang="en-US" dirty="0"/>
              <a:t>是找出每一個像素間的特徵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0595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值得注意的是，</a:t>
            </a:r>
            <a:r>
              <a:rPr lang="en-US" altLang="zh-CN" dirty="0"/>
              <a:t>transformer</a:t>
            </a:r>
            <a:r>
              <a:rPr lang="zh-CN" altLang="en-US" dirty="0"/>
              <a:t>也用了殘缺的結構</a:t>
            </a:r>
            <a:endParaRPr lang="en-US" altLang="zh-CN" dirty="0"/>
          </a:p>
          <a:p>
            <a:r>
              <a:rPr lang="zh-CN" altLang="en-US" dirty="0"/>
              <a:t>另外，</a:t>
            </a:r>
            <a:r>
              <a:rPr lang="en-US" altLang="zh-CN" dirty="0"/>
              <a:t>encoder</a:t>
            </a:r>
            <a:r>
              <a:rPr lang="zh-CN" altLang="en-US" dirty="0"/>
              <a:t>是一次計算整個</a:t>
            </a:r>
            <a:r>
              <a:rPr lang="en-US" altLang="zh-CN" dirty="0"/>
              <a:t>sequence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decoder</a:t>
            </a:r>
            <a:r>
              <a:rPr lang="zh-CN" altLang="en-US" dirty="0"/>
              <a:t>比較像</a:t>
            </a:r>
            <a:r>
              <a:rPr lang="en-US" altLang="zh-CN" dirty="0"/>
              <a:t>RNN</a:t>
            </a:r>
            <a:r>
              <a:rPr lang="zh-CN" altLang="en-US" dirty="0"/>
              <a:t>，並不是一次計算出整個</a:t>
            </a:r>
            <a:r>
              <a:rPr lang="en-US" altLang="zh-CN" dirty="0"/>
              <a:t>sequence</a:t>
            </a:r>
            <a:r>
              <a:rPr lang="zh-CN" altLang="en-US" dirty="0"/>
              <a:t>，</a:t>
            </a:r>
            <a:r>
              <a:rPr lang="en-US" altLang="zh-CN" dirty="0"/>
              <a:t>decoder</a:t>
            </a:r>
            <a:r>
              <a:rPr lang="zh-CN" altLang="en-US" dirty="0"/>
              <a:t>內的</a:t>
            </a:r>
            <a:r>
              <a:rPr lang="en-US" altLang="zh-CN" dirty="0"/>
              <a:t>masked</a:t>
            </a:r>
            <a:r>
              <a:rPr lang="zh-CN" altLang="en-US" dirty="0"/>
              <a:t>的</a:t>
            </a:r>
            <a:r>
              <a:rPr lang="en-US" altLang="zh-CN" dirty="0"/>
              <a:t>attention</a:t>
            </a:r>
            <a:r>
              <a:rPr lang="zh-CN" altLang="en-US" dirty="0"/>
              <a:t>表示了</a:t>
            </a:r>
            <a:r>
              <a:rPr lang="en-US" altLang="zh-CN" dirty="0"/>
              <a:t>decoder</a:t>
            </a:r>
            <a:r>
              <a:rPr lang="zh-CN" altLang="en-US" dirty="0"/>
              <a:t>的計算並不是一次看整個序列</a:t>
            </a:r>
            <a:endParaRPr lang="en-US" altLang="zh-CN" dirty="0"/>
          </a:p>
          <a:p>
            <a:r>
              <a:rPr lang="zh-CN" altLang="en-US" dirty="0"/>
              <a:t>這裡的</a:t>
            </a:r>
            <a:r>
              <a:rPr lang="en-US" altLang="zh-CN" dirty="0"/>
              <a:t>positional encoding</a:t>
            </a:r>
            <a:r>
              <a:rPr lang="zh-CN" altLang="en-US" dirty="0"/>
              <a:t>比較複雜，最後再來講這個部分</a:t>
            </a:r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62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只看</a:t>
            </a:r>
            <a:r>
              <a:rPr lang="en-US" altLang="zh-CN" dirty="0"/>
              <a:t>Encoder</a:t>
            </a:r>
            <a:r>
              <a:rPr lang="zh-CN" altLang="en-US" dirty="0"/>
              <a:t>的話長這樣</a:t>
            </a:r>
            <a:endParaRPr lang="en-US" altLang="zh-CN" dirty="0"/>
          </a:p>
          <a:p>
            <a:r>
              <a:rPr lang="zh-CN" altLang="en-US" dirty="0"/>
              <a:t>值得注意的是，每一個</a:t>
            </a:r>
            <a:r>
              <a:rPr lang="en-US" altLang="zh-CN" dirty="0"/>
              <a:t>Decoder</a:t>
            </a:r>
            <a:r>
              <a:rPr lang="zh-CN" altLang="en-US" dirty="0"/>
              <a:t>的</a:t>
            </a:r>
            <a:r>
              <a:rPr lang="en-US" altLang="zh-CN" dirty="0"/>
              <a:t>cross attention</a:t>
            </a:r>
            <a:r>
              <a:rPr lang="zh-CN" altLang="en-US" dirty="0"/>
              <a:t>都是和</a:t>
            </a:r>
            <a:r>
              <a:rPr lang="en-US" altLang="zh-CN" dirty="0"/>
              <a:t>encoder</a:t>
            </a:r>
            <a:r>
              <a:rPr lang="zh-CN" altLang="en-US" dirty="0"/>
              <a:t>的</a:t>
            </a:r>
            <a:r>
              <a:rPr lang="en-US" altLang="zh-CN" dirty="0"/>
              <a:t>output</a:t>
            </a:r>
            <a:r>
              <a:rPr lang="zh-CN" altLang="en-US" dirty="0"/>
              <a:t>做計算</a:t>
            </a:r>
            <a:endParaRPr lang="en-US" altLang="zh-CN" dirty="0"/>
          </a:p>
          <a:p>
            <a:r>
              <a:rPr lang="en-US" altLang="zh-CN" dirty="0"/>
              <a:t>DECODER</a:t>
            </a:r>
            <a:r>
              <a:rPr lang="zh-CN" altLang="en-US" dirty="0"/>
              <a:t>的第二個</a:t>
            </a:r>
            <a:r>
              <a:rPr lang="en-US" altLang="zh-CN" dirty="0"/>
              <a:t>attention</a:t>
            </a:r>
            <a:r>
              <a:rPr lang="zh-CN" altLang="en-US" dirty="0"/>
              <a:t>是用</a:t>
            </a:r>
            <a:r>
              <a:rPr lang="en-US" altLang="zh-CN" dirty="0"/>
              <a:t>encoder</a:t>
            </a:r>
            <a:r>
              <a:rPr lang="zh-CN" altLang="en-US" dirty="0"/>
              <a:t>的</a:t>
            </a:r>
            <a:r>
              <a:rPr lang="en-US" altLang="zh-CN" dirty="0"/>
              <a:t>output</a:t>
            </a:r>
            <a:r>
              <a:rPr lang="zh-CN" altLang="en-US" dirty="0"/>
              <a:t>算</a:t>
            </a:r>
            <a:r>
              <a:rPr lang="en-US" altLang="zh-CN" dirty="0"/>
              <a:t>QK</a:t>
            </a:r>
            <a:r>
              <a:rPr lang="zh-CN" altLang="en-US" dirty="0"/>
              <a:t>，</a:t>
            </a:r>
            <a:r>
              <a:rPr lang="en-US" altLang="zh-CN" dirty="0"/>
              <a:t>decoder</a:t>
            </a:r>
            <a:r>
              <a:rPr lang="zh-CN" altLang="en-US" dirty="0"/>
              <a:t>內的前一層</a:t>
            </a:r>
            <a:r>
              <a:rPr lang="en-US" altLang="zh-CN" dirty="0"/>
              <a:t>attention</a:t>
            </a:r>
            <a:r>
              <a:rPr lang="zh-CN" altLang="en-US" dirty="0"/>
              <a:t>算</a:t>
            </a:r>
            <a:r>
              <a:rPr lang="en-US" altLang="zh-CN" dirty="0"/>
              <a:t>V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8637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4762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zh-TW" dirty="0"/>
              <a:t>layer </a:t>
            </a:r>
            <a:r>
              <a:rPr lang="en-US" altLang="zh-CN" dirty="0"/>
              <a:t>norm</a:t>
            </a:r>
            <a:r>
              <a:rPr lang="zh-CN" altLang="en-US" dirty="0"/>
              <a:t>很單純地對那一層的值做標準化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8619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8448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zh-TW" dirty="0"/>
              <a:t>decoder</a:t>
            </a:r>
            <a:r>
              <a:rPr lang="zh-CN" altLang="en-US" dirty="0"/>
              <a:t>的</a:t>
            </a:r>
            <a:r>
              <a:rPr lang="en-US" altLang="zh-CN" dirty="0"/>
              <a:t>input</a:t>
            </a:r>
            <a:r>
              <a:rPr lang="zh-CN" altLang="en-US" dirty="0"/>
              <a:t>是上一次的</a:t>
            </a:r>
            <a:r>
              <a:rPr lang="en-US" altLang="zh-CN" dirty="0"/>
              <a:t>output</a:t>
            </a:r>
          </a:p>
          <a:p>
            <a:pPr marL="139700" indent="0">
              <a:buNone/>
            </a:pPr>
            <a:r>
              <a:rPr lang="en-US" altLang="zh-CN" dirty="0"/>
              <a:t>decoder</a:t>
            </a:r>
            <a:r>
              <a:rPr lang="zh-CN" altLang="en-US" dirty="0"/>
              <a:t>第一次的</a:t>
            </a:r>
            <a:r>
              <a:rPr lang="en-US" altLang="zh-CN" dirty="0"/>
              <a:t>input</a:t>
            </a:r>
            <a:r>
              <a:rPr lang="zh-CN" altLang="en-US" dirty="0"/>
              <a:t>會有一個開始字元</a:t>
            </a:r>
            <a:endParaRPr lang="en-US" altLang="zh-CN" dirty="0"/>
          </a:p>
          <a:p>
            <a:pPr marL="139700" indent="0">
              <a:buNone/>
            </a:pPr>
            <a:r>
              <a:rPr lang="zh-CN" altLang="en-US" dirty="0"/>
              <a:t>而當</a:t>
            </a:r>
            <a:r>
              <a:rPr lang="en-US" altLang="zh-CN" dirty="0"/>
              <a:t>output</a:t>
            </a:r>
            <a:r>
              <a:rPr lang="zh-CN" altLang="en-US" dirty="0"/>
              <a:t>產生出結束字元的時候，</a:t>
            </a:r>
            <a:r>
              <a:rPr lang="en-US" altLang="zh-CN" dirty="0"/>
              <a:t>decoder</a:t>
            </a:r>
            <a:r>
              <a:rPr lang="zh-CN" altLang="en-US" dirty="0"/>
              <a:t>就會結束</a:t>
            </a:r>
            <a:br>
              <a:rPr lang="en-US" altLang="zh-CN" dirty="0"/>
            </a:br>
            <a:endParaRPr lang="zh-TW" altLang="en-US" dirty="0"/>
          </a:p>
          <a:p>
            <a:pPr marL="13970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4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18</a:t>
            </a:r>
            <a:r>
              <a:rPr lang="zh-CN" altLang="en-US" dirty="0"/>
              <a:t>年有一篇</a:t>
            </a:r>
            <a:r>
              <a:rPr lang="en-US" altLang="zh-CN" dirty="0"/>
              <a:t>paper</a:t>
            </a:r>
            <a:r>
              <a:rPr lang="zh-CN" altLang="en-US" dirty="0"/>
              <a:t>是</a:t>
            </a:r>
            <a:r>
              <a:rPr lang="en-US" altLang="zh-CN" dirty="0"/>
              <a:t>image transformer</a:t>
            </a:r>
            <a:r>
              <a:rPr lang="zh-CN" altLang="en-US" dirty="0"/>
              <a:t>的，是把</a:t>
            </a:r>
            <a:r>
              <a:rPr lang="en-US" altLang="zh-CN" dirty="0"/>
              <a:t>transformer</a:t>
            </a:r>
            <a:r>
              <a:rPr lang="zh-CN" altLang="en-US" dirty="0"/>
              <a:t>應用在還原馬賽克，</a:t>
            </a:r>
            <a:r>
              <a:rPr lang="en-US" altLang="zh-CN" dirty="0"/>
              <a:t>https://arxiv.org/abs/1802.05751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1719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zh-TW" dirty="0"/>
              <a:t>NAT</a:t>
            </a:r>
            <a:r>
              <a:rPr lang="zh-CN" altLang="en-US" dirty="0"/>
              <a:t>的表現常常比</a:t>
            </a:r>
            <a:r>
              <a:rPr lang="en-US" altLang="zh-CN" dirty="0"/>
              <a:t>AT</a:t>
            </a:r>
            <a:r>
              <a:rPr lang="zh-CN" altLang="en-US" dirty="0"/>
              <a:t>的弱很多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023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論文中有指出，用</a:t>
            </a:r>
            <a:r>
              <a:rPr lang="en-US" altLang="zh-CN" dirty="0"/>
              <a:t>learn</a:t>
            </a:r>
            <a:r>
              <a:rPr lang="zh-CN" altLang="en-US" dirty="0"/>
              <a:t>的</a:t>
            </a:r>
            <a:r>
              <a:rPr lang="en-US" altLang="zh-CN" dirty="0"/>
              <a:t>position embedding</a:t>
            </a:r>
            <a:r>
              <a:rPr lang="zh-CN" altLang="en-US" dirty="0"/>
              <a:t>和用</a:t>
            </a:r>
            <a:r>
              <a:rPr lang="en-US" altLang="zh-CN" dirty="0"/>
              <a:t>sine cosine function</a:t>
            </a:r>
            <a:r>
              <a:rPr lang="zh-CN" altLang="en-US" dirty="0"/>
              <a:t>的結果幾乎沒有分別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2242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450</a:t>
            </a:r>
            <a:r>
              <a:rPr lang="zh-CN" altLang="en-US" dirty="0"/>
              <a:t>萬句子，</a:t>
            </a:r>
            <a:r>
              <a:rPr lang="en-US" altLang="zh-CN" dirty="0"/>
              <a:t>37000</a:t>
            </a:r>
            <a:r>
              <a:rPr lang="zh-CN" altLang="en-US" dirty="0"/>
              <a:t>個</a:t>
            </a:r>
            <a:r>
              <a:rPr lang="en-US" altLang="zh-CN" dirty="0"/>
              <a:t>token</a:t>
            </a:r>
          </a:p>
          <a:p>
            <a:endParaRPr lang="en-US" altLang="zh-CN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dirty="0"/>
              <a:t>paper</a:t>
            </a:r>
            <a:r>
              <a:rPr lang="zh-CN" altLang="en-US" dirty="0"/>
              <a:t>中的</a:t>
            </a:r>
            <a:r>
              <a:rPr lang="en-US" altLang="zh-CN" dirty="0"/>
              <a:t>training input embedding: </a:t>
            </a:r>
            <a:r>
              <a:rPr lang="en-US" altLang="zh-TW" dirty="0"/>
              <a:t>byte-pair encoding : </a:t>
            </a:r>
            <a:r>
              <a:rPr lang="zh-CN" altLang="en-US" dirty="0"/>
              <a:t>把常見的一小段句子或片語</a:t>
            </a:r>
            <a:r>
              <a:rPr lang="en-US" altLang="zh-CN" dirty="0"/>
              <a:t>mapping</a:t>
            </a:r>
            <a:r>
              <a:rPr lang="zh-CN" altLang="en-US" dirty="0"/>
              <a:t>到一個值</a:t>
            </a:r>
            <a:r>
              <a:rPr lang="en-US" altLang="zh-CN" dirty="0"/>
              <a:t>(https://arxiv.org/ftp/arxiv/papers/1209/1209.1045.pdf)</a:t>
            </a:r>
          </a:p>
          <a:p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322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label smooth</a:t>
            </a:r>
            <a:r>
              <a:rPr lang="zh-CN" altLang="en-US" dirty="0"/>
              <a:t>會讓</a:t>
            </a:r>
            <a:r>
              <a:rPr lang="en-US" altLang="zh-CN" dirty="0" err="1"/>
              <a:t>perplxity</a:t>
            </a:r>
            <a:r>
              <a:rPr lang="zh-CN" altLang="en-US" dirty="0"/>
              <a:t>提高，但是</a:t>
            </a:r>
            <a:r>
              <a:rPr lang="en-US" altLang="zh-CN" dirty="0"/>
              <a:t>BLEU</a:t>
            </a:r>
            <a:r>
              <a:rPr lang="zh-CN" altLang="en-US" dirty="0"/>
              <a:t>和</a:t>
            </a:r>
            <a:r>
              <a:rPr lang="en-US" altLang="zh-CN" dirty="0"/>
              <a:t>acc</a:t>
            </a:r>
            <a:r>
              <a:rPr lang="zh-CN" altLang="en-US" dirty="0"/>
              <a:t>會變高</a:t>
            </a:r>
            <a:endParaRPr lang="en-US" altLang="zh-CN" dirty="0"/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floating point operations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1697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PPL</a:t>
            </a:r>
            <a:r>
              <a:rPr lang="zh-CN" altLang="en-US" dirty="0"/>
              <a:t>是</a:t>
            </a:r>
            <a:r>
              <a:rPr lang="en-US" altLang="zh-CN" dirty="0"/>
              <a:t>perplexity</a:t>
            </a:r>
          </a:p>
          <a:p>
            <a:r>
              <a:rPr lang="en-US" altLang="zh-TW" dirty="0"/>
              <a:t>English-to-German translation development set, newstest2013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7020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/>
              <a:t>不配合</a:t>
            </a:r>
            <a:r>
              <a:rPr lang="en-US" altLang="zh-CN" dirty="0"/>
              <a:t>CNN</a:t>
            </a:r>
            <a:r>
              <a:rPr lang="zh-CN" altLang="en-US" dirty="0"/>
              <a:t>的</a:t>
            </a:r>
            <a:r>
              <a:rPr lang="en-US" altLang="zh-TW" dirty="0"/>
              <a:t>transformer</a:t>
            </a:r>
            <a:r>
              <a:rPr lang="zh-CN" altLang="en-US" dirty="0"/>
              <a:t>做</a:t>
            </a:r>
            <a:r>
              <a:rPr lang="en-US" altLang="zh-CN" dirty="0"/>
              <a:t>resolution reduced</a:t>
            </a:r>
            <a:r>
              <a:rPr lang="zh-CN" altLang="en-US" dirty="0"/>
              <a:t>和</a:t>
            </a:r>
            <a:r>
              <a:rPr lang="en-US" altLang="zh-CN" dirty="0"/>
              <a:t>color space reduced</a:t>
            </a:r>
            <a:r>
              <a:rPr lang="zh-CN" altLang="en-US" dirty="0"/>
              <a:t>有人做過</a:t>
            </a:r>
            <a:endParaRPr lang="en-US" altLang="zh-CN" dirty="0"/>
          </a:p>
          <a:p>
            <a:pPr marL="139700" indent="0">
              <a:buNone/>
            </a:pPr>
            <a:r>
              <a:rPr lang="zh-CN" altLang="en-US" dirty="0"/>
              <a:t>但是沒有人只用</a:t>
            </a:r>
            <a:r>
              <a:rPr lang="en-US" altLang="zh-CN" dirty="0"/>
              <a:t>transformer</a:t>
            </a:r>
            <a:r>
              <a:rPr lang="zh-CN" altLang="en-US" dirty="0"/>
              <a:t>做</a:t>
            </a:r>
            <a:r>
              <a:rPr lang="en-US" altLang="zh-CN" dirty="0"/>
              <a:t>full-sized</a:t>
            </a:r>
            <a:r>
              <a:rPr lang="zh-CN" altLang="en-US" dirty="0"/>
              <a:t>的</a:t>
            </a:r>
            <a:endParaRPr lang="en-US" altLang="zh-CN" dirty="0"/>
          </a:p>
          <a:p>
            <a:pPr marL="139700" indent="0">
              <a:buNone/>
            </a:pPr>
            <a:r>
              <a:rPr lang="zh-CN" altLang="en-US" dirty="0"/>
              <a:t>這篇的目的就是用</a:t>
            </a:r>
            <a:r>
              <a:rPr lang="en-US" altLang="zh-CN" dirty="0"/>
              <a:t>transformer</a:t>
            </a:r>
            <a:r>
              <a:rPr lang="zh-CN" altLang="en-US" dirty="0"/>
              <a:t>做各種</a:t>
            </a:r>
            <a:r>
              <a:rPr lang="en-US" altLang="zh-CN" dirty="0"/>
              <a:t>scale</a:t>
            </a:r>
            <a:r>
              <a:rPr lang="zh-CN" altLang="en-US" dirty="0"/>
              <a:t>的影像辨識</a:t>
            </a:r>
            <a:endParaRPr lang="en-US" altLang="zh-CN" dirty="0"/>
          </a:p>
          <a:p>
            <a:pPr marL="139700" indent="0">
              <a:buNone/>
            </a:pPr>
            <a:r>
              <a:rPr lang="en-US" altLang="zh-TW" dirty="0"/>
              <a:t>as close as possible</a:t>
            </a:r>
          </a:p>
        </p:txBody>
      </p:sp>
    </p:spTree>
    <p:extLst>
      <p:ext uri="{BB962C8B-B14F-4D97-AF65-F5344CB8AC3E}">
        <p14:creationId xmlns:p14="http://schemas.microsoft.com/office/powerpoint/2010/main" val="2738307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Patch</a:t>
            </a:r>
            <a:r>
              <a:rPr lang="zh-CN" altLang="en-US" dirty="0"/>
              <a:t>除不盡的情況，</a:t>
            </a:r>
            <a:r>
              <a:rPr lang="en-US" altLang="zh-CN" dirty="0"/>
              <a:t>paper</a:t>
            </a:r>
            <a:r>
              <a:rPr lang="zh-CN" altLang="en-US" dirty="0"/>
              <a:t>內沒有說，應該可以透過</a:t>
            </a:r>
            <a:r>
              <a:rPr lang="en-US" altLang="zh-CN" dirty="0"/>
              <a:t>mask</a:t>
            </a:r>
            <a:r>
              <a:rPr lang="zh-CN" altLang="en-US" dirty="0"/>
              <a:t>或是補</a:t>
            </a:r>
            <a:r>
              <a:rPr lang="en-US" altLang="zh-CN" dirty="0"/>
              <a:t>0</a:t>
            </a:r>
            <a:r>
              <a:rPr lang="zh-CN" altLang="en-US" dirty="0"/>
              <a:t>的方式</a:t>
            </a:r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7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input</a:t>
            </a:r>
            <a:r>
              <a:rPr lang="zh-CN" altLang="en-US" dirty="0"/>
              <a:t>的時候，這個向量不具有意義，但是在</a:t>
            </a:r>
            <a:r>
              <a:rPr lang="en-US" altLang="zh-CN" dirty="0"/>
              <a:t>output</a:t>
            </a:r>
            <a:r>
              <a:rPr lang="zh-CN" altLang="en-US" dirty="0"/>
              <a:t>的時候，這個向量的值就代表這個圖片屬於哪個</a:t>
            </a:r>
            <a:r>
              <a:rPr lang="en-US" altLang="zh-CN" dirty="0"/>
              <a:t>class</a:t>
            </a:r>
          </a:p>
          <a:p>
            <a:r>
              <a:rPr lang="zh-CN" altLang="en-US" dirty="0"/>
              <a:t>有些人的</a:t>
            </a:r>
            <a:r>
              <a:rPr lang="en-US" altLang="zh-CN" dirty="0"/>
              <a:t>code</a:t>
            </a:r>
            <a:r>
              <a:rPr lang="zh-CN" altLang="en-US" dirty="0"/>
              <a:t>中，這個</a:t>
            </a:r>
            <a:r>
              <a:rPr lang="en-US" altLang="zh-CN" dirty="0"/>
              <a:t>input vector</a:t>
            </a:r>
            <a:r>
              <a:rPr lang="zh-CN" altLang="en-US" dirty="0"/>
              <a:t>甚至是直接亂數產生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0795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patch_size</a:t>
            </a:r>
            <a:r>
              <a:rPr lang="en-US" altLang="zh-TW" dirty="0"/>
              <a:t> N + 1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3354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input sequence </a:t>
            </a:r>
            <a:r>
              <a:rPr lang="zh-CN" altLang="en-US" dirty="0"/>
              <a:t>可以直接放</a:t>
            </a:r>
            <a:r>
              <a:rPr lang="en-US" altLang="zh-CN" dirty="0"/>
              <a:t>CNN</a:t>
            </a:r>
            <a:r>
              <a:rPr lang="zh-CN" altLang="en-US" dirty="0"/>
              <a:t>產生的</a:t>
            </a:r>
            <a:r>
              <a:rPr lang="en-US" altLang="zh-CN" dirty="0"/>
              <a:t>feature map</a:t>
            </a:r>
          </a:p>
          <a:p>
            <a:r>
              <a:rPr lang="zh-CN" altLang="en-US" dirty="0"/>
              <a:t>如果把</a:t>
            </a:r>
            <a:r>
              <a:rPr lang="en-US" altLang="zh-CN" dirty="0"/>
              <a:t>feature map</a:t>
            </a:r>
            <a:r>
              <a:rPr lang="zh-CN" altLang="en-US" dirty="0"/>
              <a:t>放進來，</a:t>
            </a:r>
            <a:r>
              <a:rPr lang="en-US" altLang="zh-CN" dirty="0"/>
              <a:t>patch size</a:t>
            </a:r>
            <a:r>
              <a:rPr lang="zh-CN" altLang="en-US" dirty="0"/>
              <a:t>可以是</a:t>
            </a:r>
            <a:r>
              <a:rPr lang="en-US" altLang="zh-CN" dirty="0"/>
              <a:t>1*1</a:t>
            </a:r>
            <a:r>
              <a:rPr lang="zh-CN" altLang="en-US" dirty="0"/>
              <a:t>，直接把</a:t>
            </a:r>
            <a:r>
              <a:rPr lang="en-US" altLang="zh-CN" dirty="0"/>
              <a:t>feature map</a:t>
            </a:r>
            <a:r>
              <a:rPr lang="zh-CN" altLang="en-US" dirty="0"/>
              <a:t>平坦化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25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self attention</a:t>
            </a:r>
            <a:r>
              <a:rPr lang="zh-CN" altLang="en-US" dirty="0"/>
              <a:t>是要解決傳統</a:t>
            </a:r>
            <a:r>
              <a:rPr lang="en-US" altLang="zh-CN" dirty="0"/>
              <a:t>RNN</a:t>
            </a:r>
            <a:r>
              <a:rPr lang="zh-CN" altLang="en-US" dirty="0"/>
              <a:t>無法平行計算的問題，同時又保有</a:t>
            </a:r>
            <a:r>
              <a:rPr lang="en-US" altLang="zh-CN" dirty="0"/>
              <a:t>RNN</a:t>
            </a:r>
            <a:r>
              <a:rPr lang="zh-CN" altLang="en-US" dirty="0"/>
              <a:t>的特性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5328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BiT</a:t>
            </a:r>
            <a:r>
              <a:rPr lang="en-US" altLang="zh-CN" dirty="0"/>
              <a:t>-L</a:t>
            </a:r>
            <a:r>
              <a:rPr lang="zh-CN" altLang="en-US" dirty="0"/>
              <a:t>是 </a:t>
            </a:r>
            <a:r>
              <a:rPr lang="en-US" altLang="zh-CN" dirty="0"/>
              <a:t>ResNet152 </a:t>
            </a:r>
            <a:r>
              <a:rPr lang="zh-CN" altLang="en-US" dirty="0"/>
              <a:t>疊四次，基本上可以代表</a:t>
            </a:r>
            <a:r>
              <a:rPr lang="en-US" altLang="zh-CN" dirty="0" err="1"/>
              <a:t>resnet</a:t>
            </a:r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343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VTAB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一套評鑒</a:t>
            </a:r>
            <a:r>
              <a:rPr lang="en-US" altLang="zh-CN" dirty="0"/>
              <a:t>model</a:t>
            </a:r>
            <a:r>
              <a:rPr lang="zh-CN" altLang="en-US" dirty="0"/>
              <a:t>的基準</a:t>
            </a:r>
            <a:endParaRPr lang="en-US" altLang="zh-CN" dirty="0"/>
          </a:p>
          <a:p>
            <a:r>
              <a:rPr lang="zh-CN" altLang="en-US" dirty="0"/>
              <a:t>不能用</a:t>
            </a:r>
            <a:r>
              <a:rPr lang="en-US" altLang="zh-CN" dirty="0"/>
              <a:t>VTAB</a:t>
            </a:r>
            <a:r>
              <a:rPr lang="zh-CN" altLang="en-US" dirty="0"/>
              <a:t>內的圖片作為</a:t>
            </a:r>
            <a:r>
              <a:rPr lang="en-US" altLang="zh-CN" dirty="0"/>
              <a:t>training data</a:t>
            </a:r>
            <a:r>
              <a:rPr lang="zh-CN" altLang="en-US" dirty="0"/>
              <a:t>，目的是測試模型的泛化能力</a:t>
            </a:r>
            <a:endParaRPr lang="en-US" altLang="zh-CN" dirty="0"/>
          </a:p>
          <a:p>
            <a:r>
              <a:rPr lang="zh-CN" altLang="en-US" dirty="0"/>
              <a:t>有</a:t>
            </a:r>
            <a:r>
              <a:rPr lang="en-US" altLang="zh-CN" dirty="0"/>
              <a:t>19</a:t>
            </a:r>
            <a:r>
              <a:rPr lang="zh-CN" altLang="en-US" dirty="0"/>
              <a:t>個</a:t>
            </a:r>
            <a:r>
              <a:rPr lang="en-US" altLang="zh-CN" dirty="0"/>
              <a:t>dataset</a:t>
            </a:r>
            <a:r>
              <a:rPr lang="zh-CN" altLang="en-US" dirty="0"/>
              <a:t>，而這</a:t>
            </a:r>
            <a:r>
              <a:rPr lang="en-US" altLang="zh-CN" dirty="0"/>
              <a:t>19</a:t>
            </a:r>
            <a:r>
              <a:rPr lang="zh-CN" altLang="en-US" dirty="0"/>
              <a:t>個又可以分三種</a:t>
            </a:r>
            <a:endParaRPr lang="en-US" altLang="zh-CN" dirty="0"/>
          </a:p>
          <a:p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自然圖片、特別任務是用特別的設備所拍到的圖片，例如醫學影像或是高空衛星圖，結構化圖片就是判斷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場景中的物件數量，距離等等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VIVI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是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2020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paper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，用</a:t>
            </a: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imageNet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youtube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影片來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train </a:t>
            </a: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resnet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S4L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是一個監督式和半監督式並用的模型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303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直接用</a:t>
            </a:r>
            <a:r>
              <a:rPr lang="en-US" altLang="zh-TW" dirty="0"/>
              <a:t>IMAGENET </a:t>
            </a:r>
            <a:r>
              <a:rPr lang="en-US" altLang="zh-CN" dirty="0"/>
              <a:t>train</a:t>
            </a:r>
            <a:r>
              <a:rPr lang="zh-CN" altLang="en-US" dirty="0"/>
              <a:t>，和先用</a:t>
            </a:r>
            <a:r>
              <a:rPr lang="en-US" altLang="zh-CN" dirty="0"/>
              <a:t>JFT-300M</a:t>
            </a:r>
            <a:r>
              <a:rPr lang="zh-CN" altLang="en-US" dirty="0"/>
              <a:t>做</a:t>
            </a:r>
            <a:r>
              <a:rPr lang="en-US" altLang="zh-CN" dirty="0"/>
              <a:t>pretrain</a:t>
            </a:r>
          </a:p>
          <a:p>
            <a:r>
              <a:rPr lang="en-US" altLang="zh-TW" dirty="0" err="1"/>
              <a:t>imageNet</a:t>
            </a:r>
            <a:r>
              <a:rPr lang="zh-CN" altLang="en-US" dirty="0"/>
              <a:t>預設是</a:t>
            </a:r>
            <a:r>
              <a:rPr lang="en-US" altLang="zh-CN" dirty="0"/>
              <a:t>1k</a:t>
            </a:r>
          </a:p>
          <a:p>
            <a:r>
              <a:rPr lang="en-US" altLang="zh-TW" dirty="0"/>
              <a:t>few shot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103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64b003c9a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64b003c9a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/>
              <a:t>比喻：加法器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4200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seq2seq</a:t>
            </a:r>
            <a:r>
              <a:rPr lang="zh-CN" altLang="en-US" dirty="0"/>
              <a:t>是</a:t>
            </a:r>
            <a:r>
              <a:rPr lang="en-US" altLang="zh-CN" dirty="0"/>
              <a:t>google15</a:t>
            </a:r>
            <a:r>
              <a:rPr lang="zh-CN" altLang="en-US" dirty="0"/>
              <a:t>年提出的模型，可以解決序列資料</a:t>
            </a:r>
            <a:r>
              <a:rPr lang="en-US" altLang="zh-CN" dirty="0"/>
              <a:t>input</a:t>
            </a:r>
            <a:r>
              <a:rPr lang="zh-CN" altLang="en-US" dirty="0"/>
              <a:t>和</a:t>
            </a:r>
            <a:r>
              <a:rPr lang="en-US" altLang="zh-CN" dirty="0"/>
              <a:t>output size</a:t>
            </a:r>
            <a:r>
              <a:rPr lang="zh-CN" altLang="en-US" dirty="0"/>
              <a:t>不一致的問題，不止可用於機器翻譯，</a:t>
            </a:r>
            <a:r>
              <a:rPr lang="en-US" altLang="zh-CN" dirty="0"/>
              <a:t>Chatbot</a:t>
            </a:r>
            <a:r>
              <a:rPr lang="zh-CN" altLang="en-US" dirty="0"/>
              <a:t>等等也都是可以</a:t>
            </a:r>
            <a:endParaRPr lang="en-US" altLang="zh-CN" dirty="0"/>
          </a:p>
          <a:p>
            <a:r>
              <a:rPr lang="en-US" altLang="zh-CN" dirty="0"/>
              <a:t>transformer</a:t>
            </a:r>
            <a:r>
              <a:rPr lang="zh-CN" altLang="en-US" dirty="0"/>
              <a:t>模型：</a:t>
            </a:r>
            <a:r>
              <a:rPr lang="en-US" altLang="zh-CN" dirty="0"/>
              <a:t>Encoder decoder</a:t>
            </a:r>
            <a:r>
              <a:rPr lang="zh-CN" altLang="en-US" dirty="0"/>
              <a:t>套用</a:t>
            </a:r>
            <a:r>
              <a:rPr lang="en-US" altLang="zh-CN" dirty="0"/>
              <a:t>self-attention</a:t>
            </a:r>
            <a:r>
              <a:rPr lang="zh-CN" altLang="en-US" dirty="0"/>
              <a:t>的機制</a:t>
            </a:r>
            <a:endParaRPr lang="en-US" altLang="zh-CN" dirty="0"/>
          </a:p>
          <a:p>
            <a:r>
              <a:rPr lang="en-US" altLang="zh-CN" dirty="0"/>
              <a:t>Encoder</a:t>
            </a:r>
            <a:r>
              <a:rPr lang="zh-CN" altLang="en-US" dirty="0"/>
              <a:t>：</a:t>
            </a:r>
            <a:r>
              <a:rPr lang="en-US" altLang="zh-CN" dirty="0"/>
              <a:t>input</a:t>
            </a:r>
            <a:r>
              <a:rPr lang="zh-CN" altLang="en-US" dirty="0"/>
              <a:t>序列用</a:t>
            </a:r>
            <a:r>
              <a:rPr lang="en-US" altLang="zh-CN" dirty="0"/>
              <a:t>attention</a:t>
            </a:r>
            <a:r>
              <a:rPr lang="zh-CN" altLang="en-US" dirty="0"/>
              <a:t>之後，序列的長度不變，但是多了序列中的相互關係</a:t>
            </a:r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30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QKV</a:t>
            </a:r>
            <a:r>
              <a:rPr lang="zh-CN" altLang="en-US" dirty="0"/>
              <a:t>的</a:t>
            </a:r>
            <a:r>
              <a:rPr lang="en-US" altLang="zh-CN" dirty="0"/>
              <a:t>dimension</a:t>
            </a:r>
            <a:r>
              <a:rPr lang="zh-CN" altLang="en-US" dirty="0"/>
              <a:t>都是</a:t>
            </a:r>
            <a:r>
              <a:rPr lang="en-US" altLang="zh-CN" dirty="0"/>
              <a:t>Dk*</a:t>
            </a:r>
            <a:r>
              <a:rPr lang="en-US" altLang="zh-CN" dirty="0" err="1"/>
              <a:t>Dv</a:t>
            </a:r>
            <a:endParaRPr lang="en-US" altLang="zh-CN" dirty="0"/>
          </a:p>
          <a:p>
            <a:r>
              <a:rPr lang="zh-CN" altLang="en-US" dirty="0"/>
              <a:t>原本的</a:t>
            </a:r>
            <a:r>
              <a:rPr lang="en-US" altLang="zh-CN" dirty="0"/>
              <a:t>input</a:t>
            </a:r>
            <a:r>
              <a:rPr lang="zh-CN" altLang="en-US" dirty="0"/>
              <a:t>會先做一次</a:t>
            </a:r>
            <a:r>
              <a:rPr lang="en-US" altLang="zh-CN" dirty="0"/>
              <a:t>embedding</a:t>
            </a:r>
            <a:r>
              <a:rPr lang="zh-CN" altLang="en-US" dirty="0"/>
              <a:t>，變成</a:t>
            </a:r>
            <a:r>
              <a:rPr lang="en-US" altLang="zh-CN" dirty="0"/>
              <a:t>D model</a:t>
            </a:r>
            <a:r>
              <a:rPr lang="zh-CN" altLang="en-US" dirty="0"/>
              <a:t>的</a:t>
            </a:r>
            <a:r>
              <a:rPr lang="en-US" altLang="zh-CN" dirty="0"/>
              <a:t>dimension</a:t>
            </a:r>
            <a:r>
              <a:rPr lang="zh-CN" altLang="en-US" dirty="0"/>
              <a:t>，</a:t>
            </a:r>
            <a:r>
              <a:rPr lang="en-US" altLang="zh-CN" dirty="0"/>
              <a:t>embedding</a:t>
            </a:r>
            <a:r>
              <a:rPr lang="zh-CN" altLang="en-US" dirty="0"/>
              <a:t>完的這裡是</a:t>
            </a:r>
            <a:r>
              <a:rPr lang="en-US" altLang="zh-CN" dirty="0"/>
              <a:t>X1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X1</a:t>
            </a:r>
            <a:r>
              <a:rPr lang="zh-CN" altLang="en-US" dirty="0"/>
              <a:t>會再做三次不同的</a:t>
            </a:r>
            <a:r>
              <a:rPr lang="en-US" altLang="zh-CN" dirty="0"/>
              <a:t>embedding</a:t>
            </a:r>
            <a:r>
              <a:rPr lang="zh-CN" altLang="en-US" dirty="0"/>
              <a:t>得到</a:t>
            </a:r>
            <a:r>
              <a:rPr lang="en-US" altLang="zh-CN" dirty="0"/>
              <a:t>QKV</a:t>
            </a:r>
            <a:r>
              <a:rPr lang="zh-CN" altLang="en-US" dirty="0"/>
              <a:t>，而這裡的</a:t>
            </a:r>
            <a:r>
              <a:rPr lang="en-US" altLang="zh-CN" dirty="0"/>
              <a:t>embedding</a:t>
            </a:r>
            <a:r>
              <a:rPr lang="zh-CN" altLang="en-US" dirty="0"/>
              <a:t>就是要</a:t>
            </a:r>
            <a:r>
              <a:rPr lang="en-US" altLang="zh-CN" dirty="0"/>
              <a:t>train</a:t>
            </a:r>
            <a:r>
              <a:rPr lang="zh-CN" altLang="en-US" dirty="0"/>
              <a:t>的部分</a:t>
            </a:r>
            <a:endParaRPr lang="en-US" altLang="zh-CN" dirty="0"/>
          </a:p>
          <a:p>
            <a:pPr marL="13970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687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從</a:t>
            </a:r>
            <a:r>
              <a:rPr lang="en-US" altLang="zh-CN" dirty="0"/>
              <a:t>Embedding</a:t>
            </a:r>
            <a:r>
              <a:rPr lang="zh-CN" altLang="en-US" dirty="0"/>
              <a:t>得到</a:t>
            </a:r>
            <a:r>
              <a:rPr lang="en-US" altLang="zh-CN" dirty="0"/>
              <a:t>QKV</a:t>
            </a:r>
            <a:r>
              <a:rPr lang="zh-CN" altLang="en-US" dirty="0"/>
              <a:t>之後，接下來的把</a:t>
            </a:r>
            <a:r>
              <a:rPr lang="en-US" altLang="zh-CN" dirty="0"/>
              <a:t>QK</a:t>
            </a:r>
            <a:r>
              <a:rPr lang="zh-CN" altLang="en-US" dirty="0"/>
              <a:t>相乘後，用來調整</a:t>
            </a:r>
            <a:r>
              <a:rPr lang="en-US" altLang="zh-CN" dirty="0"/>
              <a:t>V</a:t>
            </a:r>
          </a:p>
          <a:p>
            <a:r>
              <a:rPr lang="zh-CN" altLang="en-US" dirty="0"/>
              <a:t>而我們這個</a:t>
            </a:r>
            <a:r>
              <a:rPr lang="en-US" altLang="zh-CN" dirty="0"/>
              <a:t>attention block</a:t>
            </a:r>
            <a:r>
              <a:rPr lang="zh-CN" altLang="en-US" dirty="0"/>
              <a:t>的</a:t>
            </a:r>
            <a:r>
              <a:rPr lang="en-US" altLang="zh-CN" dirty="0"/>
              <a:t>output dimension </a:t>
            </a:r>
            <a:r>
              <a:rPr lang="zh-CN" altLang="en-US" dirty="0"/>
              <a:t>就是</a:t>
            </a:r>
            <a:r>
              <a:rPr lang="en-US" altLang="zh-CN" dirty="0"/>
              <a:t>V</a:t>
            </a:r>
            <a:r>
              <a:rPr lang="zh-CN" altLang="en-US" dirty="0"/>
              <a:t>的</a:t>
            </a:r>
            <a:r>
              <a:rPr lang="en-US" altLang="zh-CN" dirty="0"/>
              <a:t>dimension</a:t>
            </a:r>
          </a:p>
          <a:p>
            <a:r>
              <a:rPr lang="en-US" altLang="zh-TW" dirty="0"/>
              <a:t>Scale</a:t>
            </a:r>
            <a:r>
              <a:rPr lang="zh-CN" altLang="en-US" dirty="0"/>
              <a:t>就是下面的</a:t>
            </a:r>
            <a:r>
              <a:rPr lang="en-US" altLang="zh-CN" dirty="0"/>
              <a:t>sqrt(dk)</a:t>
            </a:r>
            <a:r>
              <a:rPr lang="zh-CN" altLang="en-US" dirty="0"/>
              <a:t>，避免</a:t>
            </a:r>
            <a:r>
              <a:rPr lang="en-US" altLang="zh-CN" dirty="0"/>
              <a:t>dimension</a:t>
            </a:r>
            <a:r>
              <a:rPr lang="zh-CN" altLang="en-US" dirty="0"/>
              <a:t>過大時，</a:t>
            </a:r>
            <a:r>
              <a:rPr lang="en-US" altLang="zh-CN" dirty="0"/>
              <a:t>QK</a:t>
            </a:r>
            <a:r>
              <a:rPr lang="zh-CN" altLang="en-US" dirty="0"/>
              <a:t>相乘後的值差異過小</a:t>
            </a:r>
            <a:endParaRPr lang="en-US" altLang="zh-CN" dirty="0"/>
          </a:p>
          <a:p>
            <a:pPr marL="13970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（</a:t>
            </a:r>
            <a:r>
              <a:rPr lang="en-US" altLang="zh-CN" dirty="0"/>
              <a:t>dimension</a:t>
            </a:r>
            <a:r>
              <a:rPr lang="zh-CN" altLang="en-US" dirty="0"/>
              <a:t>很大，結果就很大，很大的結果丟進</a:t>
            </a:r>
            <a:r>
              <a:rPr lang="en-US" altLang="zh-CN" dirty="0" err="1"/>
              <a:t>softmax</a:t>
            </a:r>
            <a:r>
              <a:rPr lang="zh-CN" altLang="en-US" dirty="0"/>
              <a:t>後，差異會比較不明顯）</a:t>
            </a:r>
            <a:endParaRPr lang="en-US" altLang="zh-TW" dirty="0"/>
          </a:p>
          <a:p>
            <a:r>
              <a:rPr lang="en-US" altLang="zh-TW" dirty="0"/>
              <a:t>Attention</a:t>
            </a:r>
            <a:r>
              <a:rPr lang="zh-CN" altLang="en-US" dirty="0"/>
              <a:t>的運算中，可以用乘的，也可以用加的，不用乘的居多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577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Paper</a:t>
            </a:r>
            <a:r>
              <a:rPr lang="zh-CN" altLang="en-US" dirty="0"/>
              <a:t>的</a:t>
            </a:r>
            <a:r>
              <a:rPr lang="en-US" altLang="zh-CN" dirty="0"/>
              <a:t>Dk</a:t>
            </a:r>
            <a:r>
              <a:rPr lang="zh-CN" altLang="en-US" dirty="0"/>
              <a:t>是用</a:t>
            </a:r>
            <a:r>
              <a:rPr lang="en-US" altLang="zh-CN" dirty="0"/>
              <a:t>64</a:t>
            </a:r>
            <a:r>
              <a:rPr lang="zh-CN" altLang="en-US" dirty="0"/>
              <a:t>，所以這裡除以</a:t>
            </a:r>
            <a:r>
              <a:rPr lang="en-US" altLang="zh-CN" dirty="0"/>
              <a:t>8</a:t>
            </a:r>
          </a:p>
          <a:p>
            <a:r>
              <a:rPr lang="zh-CN" altLang="en-US" dirty="0"/>
              <a:t>不一定要用</a:t>
            </a:r>
            <a:r>
              <a:rPr lang="en-US" altLang="zh-CN" dirty="0" err="1"/>
              <a:t>Softmax</a:t>
            </a:r>
            <a:r>
              <a:rPr lang="zh-CN" altLang="en-US" dirty="0"/>
              <a:t>，甚至用</a:t>
            </a:r>
            <a:r>
              <a:rPr lang="en-US" altLang="zh-CN" dirty="0" err="1"/>
              <a:t>Relu</a:t>
            </a:r>
            <a:r>
              <a:rPr lang="zh-CN" altLang="en-US" dirty="0"/>
              <a:t>也可以</a:t>
            </a:r>
            <a:endParaRPr lang="en-US" altLang="zh-CN" dirty="0"/>
          </a:p>
          <a:p>
            <a:r>
              <a:rPr lang="en-US" altLang="zh-CN" dirty="0"/>
              <a:t>self-attention</a:t>
            </a:r>
            <a:r>
              <a:rPr lang="zh-CN" altLang="en-US" dirty="0"/>
              <a:t>的模型只計算彼此間的關係，但不包含位置的資訊，也就是說，他不在乎元素彼此間的遠近，之後</a:t>
            </a:r>
            <a:r>
              <a:rPr lang="en-US" altLang="zh-CN" dirty="0"/>
              <a:t>transformer</a:t>
            </a:r>
            <a:r>
              <a:rPr lang="zh-CN" altLang="en-US" dirty="0"/>
              <a:t>的模型中會加入位置的資訊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14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疊起來變成</a:t>
            </a:r>
            <a:r>
              <a:rPr lang="en-US" altLang="zh-CN" dirty="0"/>
              <a:t>matrix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459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02900" y="1361354"/>
            <a:ext cx="3724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884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88300" y="4706668"/>
            <a:ext cx="455700" cy="45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tx1">
                    <a:lumMod val="75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2.04745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2ggjtuuWvxrHHHiaDH1dlQ" TargetMode="External"/><Relationship Id="rId5" Type="http://schemas.openxmlformats.org/officeDocument/2006/relationships/hyperlink" Target="https://arxiv.org/abs/2004.08955" TargetMode="External"/><Relationship Id="rId4" Type="http://schemas.openxmlformats.org/officeDocument/2006/relationships/hyperlink" Target="https://arxiv.org/abs/2010.1192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02900" y="1361354"/>
            <a:ext cx="3724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attention </a:t>
            </a:r>
            <a:r>
              <a:rPr 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&amp;</a:t>
            </a:r>
            <a:br>
              <a:rPr 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</a:br>
            <a:r>
              <a:rPr lang="en-US" dirty="0"/>
              <a:t>Transformer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B21E15-D143-4EAB-8144-273D5FC30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218B26-8F31-4D4D-9B8B-E1BE4054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6" y="1264771"/>
            <a:ext cx="3091684" cy="35349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67A007-CB7E-45D7-95AE-FBFA4E5F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004" y="1775405"/>
            <a:ext cx="4718301" cy="26692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49C348-7C95-45C4-A4EC-4A9365597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918" y="455459"/>
            <a:ext cx="6233940" cy="6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85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2050" name="Picture 2" descr="https://pic4.zhimg.com/80/v2-887a323c3edbcdd8688a59871306157b_720w.jpg">
            <a:extLst>
              <a:ext uri="{FF2B5EF4-FFF2-40B4-BE49-F238E27FC236}">
                <a16:creationId xmlns:a16="http://schemas.microsoft.com/office/drawing/2014/main" id="{F5EA6848-E544-4F76-99C5-E334C2321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76" y="1000035"/>
            <a:ext cx="4493573" cy="36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197ECE7-ADA1-4EE1-A5E6-FD707724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</p:spPr>
        <p:txBody>
          <a:bodyPr/>
          <a:lstStyle/>
          <a:p>
            <a:r>
              <a:rPr lang="en-US" altLang="zh-TW" dirty="0"/>
              <a:t>Self-Attention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Mask</a:t>
            </a:r>
            <a:endParaRPr lang="zh-TW" altLang="en-US" dirty="0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CD3ED455-FE37-49F4-8BCC-24E7E2E7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9486" y="488998"/>
            <a:ext cx="6078813" cy="625636"/>
          </a:xfrm>
        </p:spPr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Add padding to make sequence size equal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CACED0-C2C1-4477-BBD9-E9CCEA13B92C}"/>
              </a:ext>
            </a:extLst>
          </p:cNvPr>
          <p:cNvSpPr txBox="1"/>
          <p:nvPr/>
        </p:nvSpPr>
        <p:spPr>
          <a:xfrm>
            <a:off x="3589784" y="4703383"/>
            <a:ext cx="37584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Picture from : https://zhuanlan.zhihu.com/p/139595546</a:t>
            </a:r>
            <a:endParaRPr lang="zh-TW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EE1ABD-102B-4DB3-BD32-E85908B5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42" y="2261438"/>
            <a:ext cx="2470539" cy="2984712"/>
          </a:xfrm>
          <a:prstGeom prst="rect">
            <a:avLst/>
          </a:prstGeom>
        </p:spPr>
      </p:pic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5A054A01-225A-485A-8483-7FD3CB43A039}"/>
              </a:ext>
            </a:extLst>
          </p:cNvPr>
          <p:cNvSpPr/>
          <p:nvPr/>
        </p:nvSpPr>
        <p:spPr>
          <a:xfrm>
            <a:off x="699715" y="3554233"/>
            <a:ext cx="1598212" cy="501093"/>
          </a:xfrm>
          <a:custGeom>
            <a:avLst/>
            <a:gdLst>
              <a:gd name="connsiteX0" fmla="*/ 811033 w 1598212"/>
              <a:gd name="connsiteY0" fmla="*/ 453224 h 501093"/>
              <a:gd name="connsiteX1" fmla="*/ 310101 w 1598212"/>
              <a:gd name="connsiteY1" fmla="*/ 477078 h 501093"/>
              <a:gd name="connsiteX2" fmla="*/ 166977 w 1598212"/>
              <a:gd name="connsiteY2" fmla="*/ 461176 h 501093"/>
              <a:gd name="connsiteX3" fmla="*/ 127221 w 1598212"/>
              <a:gd name="connsiteY3" fmla="*/ 421419 h 501093"/>
              <a:gd name="connsiteX4" fmla="*/ 55659 w 1598212"/>
              <a:gd name="connsiteY4" fmla="*/ 341906 h 501093"/>
              <a:gd name="connsiteX5" fmla="*/ 23854 w 1598212"/>
              <a:gd name="connsiteY5" fmla="*/ 270344 h 501093"/>
              <a:gd name="connsiteX6" fmla="*/ 0 w 1598212"/>
              <a:gd name="connsiteY6" fmla="*/ 214685 h 501093"/>
              <a:gd name="connsiteX7" fmla="*/ 7951 w 1598212"/>
              <a:gd name="connsiteY7" fmla="*/ 127221 h 501093"/>
              <a:gd name="connsiteX8" fmla="*/ 55659 w 1598212"/>
              <a:gd name="connsiteY8" fmla="*/ 95416 h 501093"/>
              <a:gd name="connsiteX9" fmla="*/ 143123 w 1598212"/>
              <a:gd name="connsiteY9" fmla="*/ 63610 h 501093"/>
              <a:gd name="connsiteX10" fmla="*/ 333955 w 1598212"/>
              <a:gd name="connsiteY10" fmla="*/ 39757 h 501093"/>
              <a:gd name="connsiteX11" fmla="*/ 413468 w 1598212"/>
              <a:gd name="connsiteY11" fmla="*/ 23854 h 501093"/>
              <a:gd name="connsiteX12" fmla="*/ 858741 w 1598212"/>
              <a:gd name="connsiteY12" fmla="*/ 0 h 501093"/>
              <a:gd name="connsiteX13" fmla="*/ 1216549 w 1598212"/>
              <a:gd name="connsiteY13" fmla="*/ 7951 h 501093"/>
              <a:gd name="connsiteX14" fmla="*/ 1240403 w 1598212"/>
              <a:gd name="connsiteY14" fmla="*/ 15903 h 501093"/>
              <a:gd name="connsiteX15" fmla="*/ 1311965 w 1598212"/>
              <a:gd name="connsiteY15" fmla="*/ 23854 h 501093"/>
              <a:gd name="connsiteX16" fmla="*/ 1463040 w 1598212"/>
              <a:gd name="connsiteY16" fmla="*/ 55659 h 501093"/>
              <a:gd name="connsiteX17" fmla="*/ 1510748 w 1598212"/>
              <a:gd name="connsiteY17" fmla="*/ 63610 h 501093"/>
              <a:gd name="connsiteX18" fmla="*/ 1550504 w 1598212"/>
              <a:gd name="connsiteY18" fmla="*/ 87464 h 501093"/>
              <a:gd name="connsiteX19" fmla="*/ 1598212 w 1598212"/>
              <a:gd name="connsiteY19" fmla="*/ 135172 h 501093"/>
              <a:gd name="connsiteX20" fmla="*/ 1582309 w 1598212"/>
              <a:gd name="connsiteY20" fmla="*/ 254442 h 501093"/>
              <a:gd name="connsiteX21" fmla="*/ 1486894 w 1598212"/>
              <a:gd name="connsiteY21" fmla="*/ 333955 h 501093"/>
              <a:gd name="connsiteX22" fmla="*/ 1367624 w 1598212"/>
              <a:gd name="connsiteY22" fmla="*/ 413468 h 501093"/>
              <a:gd name="connsiteX23" fmla="*/ 1311965 w 1598212"/>
              <a:gd name="connsiteY23" fmla="*/ 429370 h 501093"/>
              <a:gd name="connsiteX24" fmla="*/ 1184744 w 1598212"/>
              <a:gd name="connsiteY24" fmla="*/ 453224 h 501093"/>
              <a:gd name="connsiteX25" fmla="*/ 1033669 w 1598212"/>
              <a:gd name="connsiteY25" fmla="*/ 477078 h 501093"/>
              <a:gd name="connsiteX26" fmla="*/ 938254 w 1598212"/>
              <a:gd name="connsiteY26" fmla="*/ 492981 h 501093"/>
              <a:gd name="connsiteX27" fmla="*/ 604299 w 1598212"/>
              <a:gd name="connsiteY27" fmla="*/ 500932 h 50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98212" h="501093">
                <a:moveTo>
                  <a:pt x="811033" y="453224"/>
                </a:moveTo>
                <a:cubicBezTo>
                  <a:pt x="644056" y="461175"/>
                  <a:pt x="477255" y="475014"/>
                  <a:pt x="310101" y="477078"/>
                </a:cubicBezTo>
                <a:cubicBezTo>
                  <a:pt x="262103" y="477671"/>
                  <a:pt x="166977" y="461176"/>
                  <a:pt x="166977" y="461176"/>
                </a:cubicBezTo>
                <a:cubicBezTo>
                  <a:pt x="117821" y="428405"/>
                  <a:pt x="165774" y="464792"/>
                  <a:pt x="127221" y="421419"/>
                </a:cubicBezTo>
                <a:cubicBezTo>
                  <a:pt x="90703" y="380336"/>
                  <a:pt x="80892" y="382278"/>
                  <a:pt x="55659" y="341906"/>
                </a:cubicBezTo>
                <a:cubicBezTo>
                  <a:pt x="40598" y="317809"/>
                  <a:pt x="35458" y="296453"/>
                  <a:pt x="23854" y="270344"/>
                </a:cubicBezTo>
                <a:cubicBezTo>
                  <a:pt x="-2349" y="211386"/>
                  <a:pt x="16332" y="263683"/>
                  <a:pt x="0" y="214685"/>
                </a:cubicBezTo>
                <a:cubicBezTo>
                  <a:pt x="2650" y="185530"/>
                  <a:pt x="-4429" y="153749"/>
                  <a:pt x="7951" y="127221"/>
                </a:cubicBezTo>
                <a:cubicBezTo>
                  <a:pt x="16033" y="109902"/>
                  <a:pt x="39534" y="105677"/>
                  <a:pt x="55659" y="95416"/>
                </a:cubicBezTo>
                <a:cubicBezTo>
                  <a:pt x="113972" y="58308"/>
                  <a:pt x="75234" y="79277"/>
                  <a:pt x="143123" y="63610"/>
                </a:cubicBezTo>
                <a:cubicBezTo>
                  <a:pt x="273828" y="33447"/>
                  <a:pt x="105492" y="53195"/>
                  <a:pt x="333955" y="39757"/>
                </a:cubicBezTo>
                <a:cubicBezTo>
                  <a:pt x="360459" y="34456"/>
                  <a:pt x="386676" y="27426"/>
                  <a:pt x="413468" y="23854"/>
                </a:cubicBezTo>
                <a:cubicBezTo>
                  <a:pt x="587262" y="681"/>
                  <a:pt x="662960" y="5438"/>
                  <a:pt x="858741" y="0"/>
                </a:cubicBezTo>
                <a:lnTo>
                  <a:pt x="1216549" y="7951"/>
                </a:lnTo>
                <a:cubicBezTo>
                  <a:pt x="1224923" y="8300"/>
                  <a:pt x="1232136" y="14525"/>
                  <a:pt x="1240403" y="15903"/>
                </a:cubicBezTo>
                <a:cubicBezTo>
                  <a:pt x="1264077" y="19849"/>
                  <a:pt x="1288230" y="20294"/>
                  <a:pt x="1311965" y="23854"/>
                </a:cubicBezTo>
                <a:cubicBezTo>
                  <a:pt x="1436557" y="42543"/>
                  <a:pt x="1359157" y="33399"/>
                  <a:pt x="1463040" y="55659"/>
                </a:cubicBezTo>
                <a:cubicBezTo>
                  <a:pt x="1478804" y="59037"/>
                  <a:pt x="1494845" y="60960"/>
                  <a:pt x="1510748" y="63610"/>
                </a:cubicBezTo>
                <a:cubicBezTo>
                  <a:pt x="1524000" y="71561"/>
                  <a:pt x="1538543" y="77678"/>
                  <a:pt x="1550504" y="87464"/>
                </a:cubicBezTo>
                <a:cubicBezTo>
                  <a:pt x="1567910" y="101705"/>
                  <a:pt x="1598212" y="135172"/>
                  <a:pt x="1598212" y="135172"/>
                </a:cubicBezTo>
                <a:cubicBezTo>
                  <a:pt x="1592911" y="174929"/>
                  <a:pt x="1601906" y="219447"/>
                  <a:pt x="1582309" y="254442"/>
                </a:cubicBezTo>
                <a:cubicBezTo>
                  <a:pt x="1562080" y="290565"/>
                  <a:pt x="1520583" y="309891"/>
                  <a:pt x="1486894" y="333955"/>
                </a:cubicBezTo>
                <a:cubicBezTo>
                  <a:pt x="1459251" y="353700"/>
                  <a:pt x="1397529" y="399512"/>
                  <a:pt x="1367624" y="413468"/>
                </a:cubicBezTo>
                <a:cubicBezTo>
                  <a:pt x="1350139" y="421628"/>
                  <a:pt x="1330609" y="424398"/>
                  <a:pt x="1311965" y="429370"/>
                </a:cubicBezTo>
                <a:cubicBezTo>
                  <a:pt x="1237541" y="449216"/>
                  <a:pt x="1260346" y="443774"/>
                  <a:pt x="1184744" y="453224"/>
                </a:cubicBezTo>
                <a:cubicBezTo>
                  <a:pt x="1065773" y="482968"/>
                  <a:pt x="1179012" y="458120"/>
                  <a:pt x="1033669" y="477078"/>
                </a:cubicBezTo>
                <a:cubicBezTo>
                  <a:pt x="1001696" y="481248"/>
                  <a:pt x="970386" y="490303"/>
                  <a:pt x="938254" y="492981"/>
                </a:cubicBezTo>
                <a:cubicBezTo>
                  <a:pt x="819010" y="502918"/>
                  <a:pt x="721725" y="500932"/>
                  <a:pt x="604299" y="5009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2EA5C-F8D3-468B-A4A7-754C8DA3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/>
              <a:t>Multi-Head</a:t>
            </a:r>
            <a:br>
              <a:rPr lang="en-US" altLang="zh-CN" dirty="0"/>
            </a:br>
            <a:r>
              <a:rPr lang="en-US" altLang="zh-CN" dirty="0"/>
              <a:t>Attention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50BC3-0140-4166-B501-4359AB1A7C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9EE16E-8727-43FB-8A91-BE5A991D2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00" y="1155814"/>
            <a:ext cx="2706443" cy="36329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7153C7D-630B-41BE-9537-8B963B68F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84788"/>
            <a:ext cx="4224928" cy="22183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16ABC9-7DDF-4EE7-86F8-AC95D9C52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759" y="110947"/>
            <a:ext cx="4360441" cy="785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9F267DC-3838-4B4A-981E-756D7B411258}"/>
                  </a:ext>
                </a:extLst>
              </p:cNvPr>
              <p:cNvSpPr txBox="1"/>
              <p:nvPr/>
            </p:nvSpPr>
            <p:spPr>
              <a:xfrm rot="10800000" flipH="1" flipV="1">
                <a:off x="4919072" y="943750"/>
                <a:ext cx="4254651" cy="1831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TW" sz="1800" b="0" dirty="0">
                    <a:latin typeface="Inria Serif Light" pitchFamily="50" charset="0"/>
                  </a:rPr>
                  <a:t>: Weight to each head and projection</a:t>
                </a:r>
              </a:p>
              <a:p>
                <a:r>
                  <a:rPr lang="en-US" altLang="zh-TW" sz="1800" b="1" dirty="0">
                    <a:latin typeface="Inria Serif Light" pitchFamily="50" charset="0"/>
                  </a:rPr>
                  <a:t>Linear projection</a:t>
                </a:r>
                <a:r>
                  <a:rPr lang="en-US" altLang="zh-TW" sz="1800" dirty="0">
                    <a:latin typeface="Inria Serif Light" pitchFamily="50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1800" dirty="0">
                  <a:latin typeface="Inria Serif Light" pitchFamily="5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1800" dirty="0">
                  <a:latin typeface="Inria Serif Light" pitchFamily="5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1800" dirty="0">
                  <a:latin typeface="Inria Serif Light" pitchFamily="50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9F267DC-3838-4B4A-981E-756D7B411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4919072" y="943750"/>
                <a:ext cx="4254651" cy="1831271"/>
              </a:xfrm>
              <a:prstGeom prst="rect">
                <a:avLst/>
              </a:prstGeom>
              <a:blipFill>
                <a:blip r:embed="rId6"/>
                <a:stretch>
                  <a:fillRect l="-1289" t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42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3504DD-1B3E-4580-BF4F-A4F67D721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51B770-8169-41FB-B91E-1BEDB664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66" y="474462"/>
            <a:ext cx="7490290" cy="42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3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2EA5C-F8D3-468B-A4A7-754C8DA3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 err="1"/>
              <a:t>v.s</a:t>
            </a:r>
            <a:r>
              <a:rPr lang="en-US" altLang="zh-CN" dirty="0"/>
              <a:t>. CNN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50BC3-0140-4166-B501-4359AB1A7C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032E0E-CA3B-4E76-82C4-C5B9F40B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729" y="1169524"/>
            <a:ext cx="3964773" cy="374607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76AC82C-E38C-43EF-A87F-901DF3D32E4E}"/>
              </a:ext>
            </a:extLst>
          </p:cNvPr>
          <p:cNvSpPr txBox="1"/>
          <p:nvPr/>
        </p:nvSpPr>
        <p:spPr>
          <a:xfrm rot="10800000" flipH="1" flipV="1">
            <a:off x="2994246" y="461638"/>
            <a:ext cx="425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Inria Serif Light" pitchFamily="50" charset="0"/>
              </a:rPr>
              <a:t>CNN: self-attention that can only attends in receptive field</a:t>
            </a:r>
          </a:p>
        </p:txBody>
      </p:sp>
    </p:spTree>
    <p:extLst>
      <p:ext uri="{BB962C8B-B14F-4D97-AF65-F5344CB8AC3E}">
        <p14:creationId xmlns:p14="http://schemas.microsoft.com/office/powerpoint/2010/main" val="49595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945829-9236-4D80-BF8E-6C3E66A70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647FCD-F15D-4E42-B390-484B12DB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1" y="359452"/>
            <a:ext cx="3620342" cy="46095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D7DA84-14E4-45D1-B38B-7B53E1A9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283" y="3012552"/>
            <a:ext cx="5267435" cy="16751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20C2EF-7867-4549-A6A8-E6BE5F23C35A}"/>
              </a:ext>
            </a:extLst>
          </p:cNvPr>
          <p:cNvSpPr txBox="1"/>
          <p:nvPr/>
        </p:nvSpPr>
        <p:spPr>
          <a:xfrm>
            <a:off x="4191556" y="762634"/>
            <a:ext cx="44118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accent1"/>
                </a:solidFill>
                <a:latin typeface="Playfair Display Regular"/>
                <a:sym typeface="Playfair Display Regular"/>
              </a:rPr>
              <a:t>Transformer:</a:t>
            </a:r>
          </a:p>
          <a:p>
            <a:endParaRPr lang="en-US" altLang="zh-TW" sz="2200" dirty="0">
              <a:solidFill>
                <a:schemeClr val="accent1"/>
              </a:solidFill>
              <a:latin typeface="Playfair Display Regular"/>
              <a:sym typeface="Playfair Display Regular"/>
            </a:endParaRPr>
          </a:p>
          <a:p>
            <a:r>
              <a:rPr lang="en-US" altLang="zh-TW" sz="2200" dirty="0">
                <a:solidFill>
                  <a:schemeClr val="accent1"/>
                </a:solidFill>
                <a:latin typeface="Playfair Display Regular"/>
                <a:sym typeface="Playfair Display Regular"/>
              </a:rPr>
              <a:t>Encoder-Decoder attention(cross attention): </a:t>
            </a:r>
          </a:p>
          <a:p>
            <a:r>
              <a:rPr lang="en-US" altLang="zh-TW" sz="2200" dirty="0">
                <a:solidFill>
                  <a:schemeClr val="accent1"/>
                </a:solidFill>
                <a:latin typeface="Playfair Display Regular"/>
                <a:sym typeface="Playfair Display Regular"/>
              </a:rPr>
              <a:t>K,V from encoder </a:t>
            </a:r>
          </a:p>
          <a:p>
            <a:r>
              <a:rPr lang="en-US" altLang="zh-TW" sz="2200" dirty="0">
                <a:solidFill>
                  <a:schemeClr val="accent1"/>
                </a:solidFill>
                <a:latin typeface="Playfair Display Regular"/>
                <a:sym typeface="Playfair Display Regular"/>
              </a:rPr>
              <a:t>Q from decoder</a:t>
            </a:r>
            <a:endParaRPr lang="zh-TW" altLang="en-US" sz="2200" dirty="0">
              <a:solidFill>
                <a:schemeClr val="accent1"/>
              </a:solidFill>
              <a:latin typeface="Playfair Display Regular"/>
              <a:sym typeface="Playfair Displ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72580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945829-9236-4D80-BF8E-6C3E66A70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647FCD-F15D-4E42-B390-484B12DB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1" y="359452"/>
            <a:ext cx="3620342" cy="46095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20C2EF-7867-4549-A6A8-E6BE5F23C35A}"/>
              </a:ext>
            </a:extLst>
          </p:cNvPr>
          <p:cNvSpPr txBox="1"/>
          <p:nvPr/>
        </p:nvSpPr>
        <p:spPr>
          <a:xfrm>
            <a:off x="4184882" y="762634"/>
            <a:ext cx="3290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accent1"/>
                </a:solidFill>
                <a:latin typeface="Playfair Display Regular"/>
                <a:sym typeface="Playfair Display Regular"/>
              </a:rPr>
              <a:t>Transformer:</a:t>
            </a:r>
            <a:endParaRPr lang="zh-TW" altLang="en-US" sz="2200" dirty="0">
              <a:solidFill>
                <a:schemeClr val="accent1"/>
              </a:solidFill>
              <a:latin typeface="Playfair Display Regular"/>
              <a:sym typeface="Playfair Display Regular"/>
            </a:endParaRPr>
          </a:p>
        </p:txBody>
      </p:sp>
      <p:pic>
        <p:nvPicPr>
          <p:cNvPr id="2050" name="Picture 2" descr="http://jalammar.github.io/images/t/transformer_resideual_layer_norm_2.png">
            <a:extLst>
              <a:ext uri="{FF2B5EF4-FFF2-40B4-BE49-F238E27FC236}">
                <a16:creationId xmlns:a16="http://schemas.microsoft.com/office/drawing/2014/main" id="{0600C25A-CCC6-4B97-94D7-D82D0E6B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33" y="1368263"/>
            <a:ext cx="3736533" cy="34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4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197ECE7-ADA1-4EE1-A5E6-FD707724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08" y="1529814"/>
            <a:ext cx="1623900" cy="1760691"/>
          </a:xfrm>
        </p:spPr>
        <p:txBody>
          <a:bodyPr/>
          <a:lstStyle/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Feed-Forward Network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1CEF6E-FF1A-4697-831E-2FE19B5DA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11" y="2346060"/>
            <a:ext cx="5726481" cy="78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版面配置區 2">
                <a:extLst>
                  <a:ext uri="{FF2B5EF4-FFF2-40B4-BE49-F238E27FC236}">
                    <a16:creationId xmlns:a16="http://schemas.microsoft.com/office/drawing/2014/main" id="{4BC86C0D-CF2E-4325-9F82-C59569947B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607284" y="1341512"/>
                <a:ext cx="5311028" cy="857710"/>
              </a:xfrm>
            </p:spPr>
            <p:txBody>
              <a:bodyPr/>
              <a:lstStyle/>
              <a:p>
                <a:r>
                  <a:rPr lang="en-US" altLang="zh-TW" dirty="0">
                    <a:solidFill>
                      <a:schemeClr val="tx1">
                        <a:lumMod val="50000"/>
                      </a:schemeClr>
                    </a:solidFill>
                  </a:rPr>
                  <a:t>Fully connected network with </a:t>
                </a:r>
                <a:r>
                  <a:rPr lang="en-US" altLang="zh-TW" dirty="0" err="1">
                    <a:solidFill>
                      <a:schemeClr val="tx1">
                        <a:lumMod val="50000"/>
                      </a:schemeClr>
                    </a:solidFill>
                  </a:rPr>
                  <a:t>ReLU</a:t>
                </a:r>
                <a:endParaRPr lang="en-US" altLang="zh-TW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n-US" altLang="zh-TW" dirty="0">
                    <a:solidFill>
                      <a:schemeClr val="tx1">
                        <a:lumMod val="50000"/>
                      </a:schemeClr>
                    </a:solidFill>
                  </a:rPr>
                  <a:t>Hidden layer dimension: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字版面配置區 2">
                <a:extLst>
                  <a:ext uri="{FF2B5EF4-FFF2-40B4-BE49-F238E27FC236}">
                    <a16:creationId xmlns:a16="http://schemas.microsoft.com/office/drawing/2014/main" id="{4BC86C0D-CF2E-4325-9F82-C59569947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07284" y="1341512"/>
                <a:ext cx="5311028" cy="857710"/>
              </a:xfrm>
              <a:blipFill>
                <a:blip r:embed="rId4"/>
                <a:stretch>
                  <a:fillRect l="-1378" t="-11348" b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54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197ECE7-ADA1-4EE1-A5E6-FD707724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07" y="1529814"/>
            <a:ext cx="1858825" cy="1760691"/>
          </a:xfrm>
        </p:spPr>
        <p:txBody>
          <a:bodyPr/>
          <a:lstStyle/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/>
              <a:t>Layer Normalization</a:t>
            </a:r>
            <a:endParaRPr lang="zh-TW" altLang="en-US" dirty="0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CD3ED455-FE37-49F4-8BCC-24E7E2E7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9279" y="1683707"/>
            <a:ext cx="3758463" cy="1927171"/>
          </a:xfrm>
        </p:spPr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We can put layer norm in other position</a:t>
            </a:r>
          </a:p>
          <a:p>
            <a:endParaRPr lang="en-US" altLang="zh-TW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  <a:hlinkClick r:id="rId3"/>
              </a:rPr>
              <a:t>On Layer Normalization in the Transformer Architecture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CACED0-C2C1-4477-BBD9-E9CCEA13B92C}"/>
              </a:ext>
            </a:extLst>
          </p:cNvPr>
          <p:cNvSpPr txBox="1"/>
          <p:nvPr/>
        </p:nvSpPr>
        <p:spPr>
          <a:xfrm>
            <a:off x="3589784" y="4703383"/>
            <a:ext cx="37584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Picture from : </a:t>
            </a:r>
            <a:r>
              <a:rPr lang="en-US" altLang="zh-TW" sz="105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On Layer Normalization in the Transformer Architecture</a:t>
            </a:r>
            <a:endParaRPr lang="zh-TW" alt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endParaRPr lang="zh-TW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EF1F51-3F19-4006-9A88-72FD427A8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47" y="1131687"/>
            <a:ext cx="2736192" cy="32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67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197ECE7-ADA1-4EE1-A5E6-FD707724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08" y="1529814"/>
            <a:ext cx="1623900" cy="1760691"/>
          </a:xfrm>
        </p:spPr>
        <p:txBody>
          <a:bodyPr/>
          <a:lstStyle/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Future mask in decoder</a:t>
            </a:r>
            <a:endParaRPr lang="zh-TW" altLang="en-US" dirty="0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CD3ED455-FE37-49F4-8BCC-24E7E2E7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749" y="282073"/>
            <a:ext cx="4193050" cy="1083401"/>
          </a:xfrm>
        </p:spPr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Make process step by step</a:t>
            </a:r>
          </a:p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Prevent rightward information flow in decoder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CACED0-C2C1-4477-BBD9-E9CCEA13B92C}"/>
              </a:ext>
            </a:extLst>
          </p:cNvPr>
          <p:cNvSpPr txBox="1"/>
          <p:nvPr/>
        </p:nvSpPr>
        <p:spPr>
          <a:xfrm>
            <a:off x="3589784" y="4703383"/>
            <a:ext cx="37584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Picture from : https://zhuanlan.zhihu.com/p/139595546</a:t>
            </a:r>
            <a:endParaRPr lang="zh-TW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1026" name="Picture 2" descr="http://jalammar.github.io/images/t/transformer_decoding_2.gif">
            <a:extLst>
              <a:ext uri="{FF2B5EF4-FFF2-40B4-BE49-F238E27FC236}">
                <a16:creationId xmlns:a16="http://schemas.microsoft.com/office/drawing/2014/main" id="{B6883706-CCBB-4A32-89A4-8EDEDA123D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66" y="1605158"/>
            <a:ext cx="6307358" cy="346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32F727E-5CA6-41A1-9167-67FA7BD99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601" y="83094"/>
            <a:ext cx="3688545" cy="14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4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48087-D408-4A89-8C89-D3D0A939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56" y="930541"/>
            <a:ext cx="1846987" cy="3864000"/>
          </a:xfrm>
        </p:spPr>
        <p:txBody>
          <a:bodyPr/>
          <a:lstStyle/>
          <a:p>
            <a:r>
              <a:rPr lang="en-US" altLang="zh-TW" b="1" dirty="0"/>
              <a:t>Overview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sz="1600" dirty="0"/>
              <a:t>keynote:</a:t>
            </a:r>
            <a:br>
              <a:rPr lang="en-US" altLang="zh-TW" dirty="0"/>
            </a:br>
            <a:r>
              <a:rPr lang="en-US" altLang="zh-TW" sz="2000" u="sng" dirty="0">
                <a:solidFill>
                  <a:schemeClr val="tx1">
                    <a:lumMod val="50000"/>
                  </a:schemeClr>
                </a:solidFill>
                <a:latin typeface="Inria Serif" pitchFamily="50" charset="0"/>
              </a:rPr>
              <a:t>Position Embedding</a:t>
            </a:r>
            <a:br>
              <a:rPr lang="en-US" altLang="zh-TW" sz="20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altLang="zh-TW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altLang="zh-TW" sz="2000" u="sng" dirty="0">
                <a:solidFill>
                  <a:schemeClr val="tx1">
                    <a:lumMod val="50000"/>
                  </a:schemeClr>
                </a:solidFill>
                <a:latin typeface="Inria Serif" pitchFamily="50" charset="0"/>
              </a:rPr>
              <a:t>Transformer Encoder</a:t>
            </a:r>
            <a:br>
              <a:rPr lang="en-US" altLang="zh-TW" sz="24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76045E-DC21-4EA4-B336-D66B1A9D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689" y="675414"/>
            <a:ext cx="5351567" cy="40551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CC0C70-117D-448A-9EEE-91D294BE4E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1D738E-C9E3-4544-8048-7EFEDEA1D59C}"/>
              </a:ext>
            </a:extLst>
          </p:cNvPr>
          <p:cNvSpPr txBox="1"/>
          <p:nvPr/>
        </p:nvSpPr>
        <p:spPr>
          <a:xfrm>
            <a:off x="3890135" y="4761169"/>
            <a:ext cx="37584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Picture from : https://arxiv.org/pdf/2010.11929.pdf</a:t>
            </a:r>
            <a:endParaRPr lang="zh-TW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5311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197ECE7-ADA1-4EE1-A5E6-FD707724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08" y="1529814"/>
            <a:ext cx="1623900" cy="1760691"/>
          </a:xfrm>
        </p:spPr>
        <p:txBody>
          <a:bodyPr/>
          <a:lstStyle/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auto-aggressive</a:t>
            </a:r>
            <a:endParaRPr lang="zh-TW" altLang="en-US" dirty="0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CD3ED455-FE37-49F4-8BCC-24E7E2E7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7916" y="535701"/>
            <a:ext cx="5945101" cy="1083401"/>
          </a:xfrm>
        </p:spPr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Decoder input start with “Begin symbol”</a:t>
            </a:r>
          </a:p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Keep running until output “End symbol”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348E81-C721-429C-9140-2398EDF3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69" y="1619102"/>
            <a:ext cx="5850748" cy="31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1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197ECE7-ADA1-4EE1-A5E6-FD707724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08" y="1529814"/>
            <a:ext cx="1623900" cy="1760691"/>
          </a:xfrm>
        </p:spPr>
        <p:txBody>
          <a:bodyPr/>
          <a:lstStyle/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Non auto-aggressive</a:t>
            </a:r>
            <a:endParaRPr lang="zh-TW" altLang="en-US" dirty="0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CD3ED455-FE37-49F4-8BCC-24E7E2E7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1546" y="1383357"/>
            <a:ext cx="5691473" cy="2040637"/>
          </a:xfrm>
        </p:spPr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With extra classifier to determine the length of output</a:t>
            </a:r>
          </a:p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Output very long sequence contains ”End symbol”</a:t>
            </a:r>
          </a:p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Decoder input is fill with “Begin symbol”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32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197ECE7-ADA1-4EE1-A5E6-FD707724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08" y="1529814"/>
            <a:ext cx="1623900" cy="1760691"/>
          </a:xfrm>
        </p:spPr>
        <p:txBody>
          <a:bodyPr/>
          <a:lstStyle/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/>
              <a:t>Position Embedding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CACED0-C2C1-4477-BBD9-E9CCEA13B92C}"/>
              </a:ext>
            </a:extLst>
          </p:cNvPr>
          <p:cNvSpPr txBox="1"/>
          <p:nvPr/>
        </p:nvSpPr>
        <p:spPr>
          <a:xfrm>
            <a:off x="3589784" y="4703383"/>
            <a:ext cx="37584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Picture from : https://zhuanlan.zhihu.com/p/139595546</a:t>
            </a:r>
            <a:endParaRPr lang="zh-TW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5DEE5A-76B5-4452-B217-32A542CE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679" y="3689201"/>
            <a:ext cx="4505954" cy="971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版面配置區 2">
                <a:extLst>
                  <a:ext uri="{FF2B5EF4-FFF2-40B4-BE49-F238E27FC236}">
                    <a16:creationId xmlns:a16="http://schemas.microsoft.com/office/drawing/2014/main" id="{9067F455-ABE7-4A8A-9041-7990522C4E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618509" y="1204482"/>
                <a:ext cx="5842573" cy="24113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𝑝𝑜𝑠</m:t>
                    </m:r>
                  </m:oMath>
                </a14:m>
                <a:r>
                  <a:rPr lang="en-US" altLang="zh-TW" dirty="0">
                    <a:solidFill>
                      <a:schemeClr val="tx1">
                        <a:lumMod val="50000"/>
                      </a:schemeClr>
                    </a:solidFill>
                  </a:rPr>
                  <a:t>: </a:t>
                </a:r>
                <a:r>
                  <a:rPr lang="en-US" altLang="zh-CN" dirty="0">
                    <a:solidFill>
                      <a:schemeClr val="tx1">
                        <a:lumMod val="50000"/>
                      </a:schemeClr>
                    </a:solidFill>
                  </a:rPr>
                  <a:t>The absolute position of word in sentence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50000"/>
                      </a:schemeClr>
                    </a:solidFill>
                  </a:rPr>
                  <a:t> : dimension after word embedding</a:t>
                </a:r>
              </a:p>
              <a:p>
                <a:r>
                  <a:rPr lang="en-US" altLang="zh-CN" dirty="0">
                    <a:solidFill>
                      <a:schemeClr val="tx1">
                        <a:lumMod val="50000"/>
                      </a:schemeClr>
                    </a:solidFill>
                  </a:rPr>
                  <a:t>Used different embedding function for odd and even dimension</a:t>
                </a:r>
              </a:p>
              <a:p>
                <a:endParaRPr lang="en-US" altLang="zh-CN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50000"/>
                      </a:schemeClr>
                    </a:solidFill>
                  </a:rPr>
                  <a:t>Or we can let network itself learn the embedding</a:t>
                </a:r>
              </a:p>
              <a:p>
                <a:endParaRPr lang="zh-TW" alt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字版面配置區 2">
                <a:extLst>
                  <a:ext uri="{FF2B5EF4-FFF2-40B4-BE49-F238E27FC236}">
                    <a16:creationId xmlns:a16="http://schemas.microsoft.com/office/drawing/2014/main" id="{9067F455-ABE7-4A8A-9041-7990522C4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18509" y="1204482"/>
                <a:ext cx="5842573" cy="2411353"/>
              </a:xfrm>
              <a:blipFill>
                <a:blip r:embed="rId4"/>
                <a:stretch>
                  <a:fillRect l="-1253" t="-4557" r="-2296" b="-83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73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298FF8C1-B321-4A28-B046-C930D22330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Use ground truth as decoder input</a:t>
                </a:r>
              </a:p>
              <a:p>
                <a:r>
                  <a:rPr lang="en-US" altLang="zh-TW" dirty="0"/>
                  <a:t>WMT 2014 English-German </a:t>
                </a:r>
              </a:p>
              <a:p>
                <a:r>
                  <a:rPr lang="en-US" altLang="zh-TW" dirty="0"/>
                  <a:t>Adam with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=0.98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 err="1"/>
                  <a:t>warmup_step</a:t>
                </a:r>
                <a:r>
                  <a:rPr lang="en-US" altLang="zh-TW" dirty="0"/>
                  <a:t>=4000</a:t>
                </a:r>
              </a:p>
              <a:p>
                <a:r>
                  <a:rPr lang="en-US" altLang="zh-CN" dirty="0"/>
                  <a:t>Residual Dropout(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𝑑𝑟𝑜𝑝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TW" dirty="0"/>
                  <a:t>Label smoothing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𝑙𝑠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298FF8C1-B321-4A28-B046-C930D2233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32" t="-31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085448-4620-489F-B4D7-7064BE608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A9549E-7A7D-473F-A5B1-DB2D00D7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08" y="1529814"/>
            <a:ext cx="1623900" cy="1760691"/>
          </a:xfrm>
        </p:spPr>
        <p:txBody>
          <a:bodyPr/>
          <a:lstStyle/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/>
              <a:t>Training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B23EF4-BB7F-4E3D-A11E-17A4627AE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58" y="3165856"/>
            <a:ext cx="7106642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3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1A0F5F-CCC0-4B81-BE08-8503D4A1F5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026" name="Picture 2" descr="BLEU: a Method for Automatic Evaluation of Machine Translation&quot;">
            <a:extLst>
              <a:ext uri="{FF2B5EF4-FFF2-40B4-BE49-F238E27FC236}">
                <a16:creationId xmlns:a16="http://schemas.microsoft.com/office/drawing/2014/main" id="{C6355B26-5A65-4CBD-A952-454884C67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768" y="1848822"/>
            <a:ext cx="4757407" cy="400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0E30099-C12A-4090-8DD9-4F4AB0ED5712}"/>
              </a:ext>
            </a:extLst>
          </p:cNvPr>
          <p:cNvSpPr txBox="1">
            <a:spLocks/>
          </p:cNvSpPr>
          <p:nvPr/>
        </p:nvSpPr>
        <p:spPr>
          <a:xfrm>
            <a:off x="483908" y="1529814"/>
            <a:ext cx="1623900" cy="176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/>
              <a:t>BLEU</a:t>
            </a:r>
          </a:p>
          <a:p>
            <a:r>
              <a:rPr lang="en-US" altLang="zh-TW" dirty="0"/>
              <a:t>(</a:t>
            </a:r>
            <a:r>
              <a:rPr lang="en-US" altLang="zh-TW" sz="1200" i="1" dirty="0"/>
              <a:t>bilingual evaluation understudy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28" name="Picture 4" descr="BLEU: a Method for Automatic Evaluation of Machine Translation&quot;">
            <a:extLst>
              <a:ext uri="{FF2B5EF4-FFF2-40B4-BE49-F238E27FC236}">
                <a16:creationId xmlns:a16="http://schemas.microsoft.com/office/drawing/2014/main" id="{E72455F7-77FA-41E2-9534-6D768633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768" y="331554"/>
            <a:ext cx="4338533" cy="151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70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EE475B-30B3-4C8A-A444-B75CC87F60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1A8D6D2-475E-42FD-9EDF-8D6318740A69}"/>
              </a:ext>
            </a:extLst>
          </p:cNvPr>
          <p:cNvSpPr txBox="1">
            <a:spLocks/>
          </p:cNvSpPr>
          <p:nvPr/>
        </p:nvSpPr>
        <p:spPr>
          <a:xfrm>
            <a:off x="483908" y="1529814"/>
            <a:ext cx="1623900" cy="176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/>
              <a:t>Training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B13734-7E09-4C18-AA3E-B6DA3EE6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63" y="1330872"/>
            <a:ext cx="6861337" cy="31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63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13C6BE-FEF3-415A-A594-68AAB8D3E8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21313D-5319-4AE3-8EC1-AE00C63A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81" y="922713"/>
            <a:ext cx="6281494" cy="4096096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E7B52F17-3356-49B4-A3D6-18E014CD357F}"/>
              </a:ext>
            </a:extLst>
          </p:cNvPr>
          <p:cNvSpPr txBox="1">
            <a:spLocks/>
          </p:cNvSpPr>
          <p:nvPr/>
        </p:nvSpPr>
        <p:spPr>
          <a:xfrm>
            <a:off x="483908" y="1529814"/>
            <a:ext cx="1623900" cy="176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altLang="zh-TW" dirty="0"/>
              <a:t>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/>
              <a:t>Training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626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44A33-7181-49CB-963D-5707257C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Vision Transformer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9AFD03-381B-436A-91DD-E59BEECC7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CC8CA1-1DB8-4C4A-89D5-D5735990E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B4C4FC-0EC5-4A76-A001-A8CE998E2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504" y="1275355"/>
            <a:ext cx="6267796" cy="34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3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1B71EA54-2F15-44DE-B1EB-EB2E9D2607C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b="0" dirty="0"/>
                  <a:t>input image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a sequence of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r>
                  <a:rPr lang="en-US" altLang="zh-TW" dirty="0"/>
                  <a:t>H height, W width, C channel, N patch number, P patch size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mapping the patch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dirty="0"/>
                  <a:t> dimensions (Patch embedding)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1B71EA54-2F15-44DE-B1EB-EB2E9D2607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32" t="-3315" r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C05279-623C-4FC3-882C-7FB45F5A5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A8E033C-61B1-48D8-B7AC-88A375EA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</p:spPr>
        <p:txBody>
          <a:bodyPr/>
          <a:lstStyle/>
          <a:p>
            <a:r>
              <a:rPr lang="en-US" altLang="zh-TW" dirty="0"/>
              <a:t>Vision 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Input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715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045EDAE6-2248-479A-B745-2A8F20B27E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pretend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𝑣𝑒𝑐𝑡𝑜𝑟</m:t>
                        </m:r>
                      </m:sub>
                    </m:sSub>
                  </m:oMath>
                </a14:m>
                <a:r>
                  <a:rPr lang="en-US" altLang="zh-TW" dirty="0"/>
                  <a:t> to present the class of sequence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045EDAE6-2248-479A-B745-2A8F20B27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32" t="-3315" r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B80831-E33C-4B6F-A3BF-2C0CB96FB0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4BD105EE-6492-43B8-81B9-9BA089CE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</p:spPr>
        <p:txBody>
          <a:bodyPr/>
          <a:lstStyle/>
          <a:p>
            <a:r>
              <a:rPr lang="en-US" altLang="zh-TW" dirty="0"/>
              <a:t>Vision 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Input</a:t>
            </a:r>
            <a:br>
              <a:rPr lang="en-US" altLang="zh-TW" dirty="0"/>
            </a:br>
            <a:r>
              <a:rPr lang="en-US" altLang="zh-TW" dirty="0"/>
              <a:t>class token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16F4C4-F4E8-470F-A61C-A1D0FA332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756" y="2305501"/>
            <a:ext cx="6001789" cy="24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359332-D273-43D6-86BD-37FAACDA57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C1592351-346A-42B7-A1AF-B905775C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737" y="1014412"/>
            <a:ext cx="64865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22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CF68C4B5-DCCE-4349-96F0-E259C27647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input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;…;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en-US" altLang="zh-TW" b="0" dirty="0"/>
              </a:p>
              <a:p>
                <a:r>
                  <a:rPr lang="en-US" altLang="zh-TW" dirty="0"/>
                  <a:t>size: patch number N + 1 (class vector)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dirty="0"/>
                  <a:t>(dimension after patch embedding)</a:t>
                </a:r>
              </a:p>
              <a:p>
                <a:r>
                  <a:rPr lang="en-US" altLang="zh-TW" dirty="0"/>
                  <a:t>We train the position embedding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CF68C4B5-DCCE-4349-96F0-E259C2764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32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8361F7-8E44-43ED-9A1F-18D3B395FC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6BB0109-A752-44FD-BEE6-36D80A25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</p:spPr>
        <p:txBody>
          <a:bodyPr/>
          <a:lstStyle/>
          <a:p>
            <a:r>
              <a:rPr lang="en-US" altLang="zh-TW" dirty="0"/>
              <a:t>Vision 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/>
              <a:t>Position Embedding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594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269920-F81B-487C-8C67-91007EDA15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8DB593E-F165-44EC-A992-5E8E4A71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57" y="301783"/>
            <a:ext cx="7050693" cy="481323"/>
          </a:xfrm>
        </p:spPr>
        <p:txBody>
          <a:bodyPr/>
          <a:lstStyle/>
          <a:p>
            <a:r>
              <a:rPr lang="en-US" altLang="zh-TW" dirty="0"/>
              <a:t>Vision Transformer: </a:t>
            </a:r>
            <a:r>
              <a:rPr lang="en-US" altLang="zh-CN" dirty="0"/>
              <a:t>Encoder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80219D-E84F-429B-AC44-12BA94AD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53" y="3045575"/>
            <a:ext cx="6719227" cy="1232347"/>
          </a:xfrm>
          <a:prstGeom prst="rect">
            <a:avLst/>
          </a:prstGeom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5AFC5458-AA31-452E-9A89-A67B36EA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5181" y="1100225"/>
            <a:ext cx="5925300" cy="3311100"/>
          </a:xfrm>
        </p:spPr>
        <p:txBody>
          <a:bodyPr/>
          <a:lstStyle/>
          <a:p>
            <a:r>
              <a:rPr lang="en-US" altLang="zh-TW" dirty="0"/>
              <a:t>MSA: Multi-head Self-Attention</a:t>
            </a:r>
          </a:p>
          <a:p>
            <a:r>
              <a:rPr lang="en-US" altLang="zh-TW" dirty="0"/>
              <a:t>MLP: Multi-Layer Perceptron(Feed-Forward Network)</a:t>
            </a:r>
          </a:p>
          <a:p>
            <a:r>
              <a:rPr lang="en-US" altLang="zh-TW" dirty="0"/>
              <a:t>LN: Layer Normalization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F8F215-667D-4572-AF78-BD1418D3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0" y="909637"/>
            <a:ext cx="1840715" cy="393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41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445B5942-2E75-4AF1-948B-8004070DC7E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practical, we can remove the prediction head of pre-train </a:t>
                </a:r>
                <a:r>
                  <a:rPr lang="en-US" altLang="zh-TW" dirty="0" err="1"/>
                  <a:t>ViT</a:t>
                </a:r>
                <a:r>
                  <a:rPr lang="en-US" altLang="zh-TW" dirty="0"/>
                  <a:t>, attach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feedforward layer, K is downstream classes.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Pre-train Vit on higher resolution need to handle the position embedding problem(2D interpolation).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445B5942-2E75-4AF1-948B-8004070DC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32" t="-31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1C058C-1D61-4072-9A38-38878A10D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9987C3-ABCB-432C-92D5-CE1A1047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</p:spPr>
        <p:txBody>
          <a:bodyPr/>
          <a:lstStyle/>
          <a:p>
            <a:r>
              <a:rPr lang="en-US" altLang="zh-TW" dirty="0"/>
              <a:t>Vision 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CN" dirty="0"/>
              <a:t>Pre-train Fine-tuning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5431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FB961B-F26C-454F-9922-4AAE331FA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TRAIN:</a:t>
            </a:r>
          </a:p>
          <a:p>
            <a:pPr lvl="1"/>
            <a:r>
              <a:rPr lang="en-US" altLang="zh-TW" dirty="0"/>
              <a:t>ILSVRC-2012, 1k class 1.3M images</a:t>
            </a:r>
          </a:p>
          <a:p>
            <a:pPr lvl="1"/>
            <a:r>
              <a:rPr lang="en-US" altLang="zh-TW" dirty="0"/>
              <a:t>ImageNet-21k, 14M images</a:t>
            </a:r>
          </a:p>
          <a:p>
            <a:pPr lvl="1"/>
            <a:r>
              <a:rPr lang="en-US" altLang="zh-TW" dirty="0"/>
              <a:t>JFT-18k, 303M images(high-resolution)</a:t>
            </a:r>
          </a:p>
          <a:p>
            <a:pPr marL="10160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B20AD3-7312-4B3F-B493-7E761BB919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DF69E3D-6F63-42A4-987E-29EAA15B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</p:spPr>
        <p:txBody>
          <a:bodyPr/>
          <a:lstStyle/>
          <a:p>
            <a:r>
              <a:rPr lang="en-US" altLang="zh-TW" dirty="0"/>
              <a:t>Vision 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Experiment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6986C3-E565-49B5-BAA9-B330A883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75" y="3216304"/>
            <a:ext cx="6455375" cy="14714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3F0FF18-6DAF-4BD9-AD45-84DC8600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5" y="2140760"/>
            <a:ext cx="2112200" cy="283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83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514369-17ED-4572-8CA4-C6B71428C3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3EF0FB-1A71-4A60-9BB4-BDFF2ADB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187717"/>
            <a:ext cx="6858000" cy="209974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AC63CA1-7258-45CF-A0A8-9304458B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</p:spPr>
        <p:txBody>
          <a:bodyPr/>
          <a:lstStyle/>
          <a:p>
            <a:r>
              <a:rPr lang="en-US" altLang="zh-TW" dirty="0"/>
              <a:t>Vision 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Experiment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2E81D8-2874-4D12-BAA0-D1B7591F9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775" y="597795"/>
            <a:ext cx="6455375" cy="14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60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F8FA68-56F4-4499-BC25-70ABC5561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C72F59-E698-4827-8B6D-E78D3C78C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CD3C9A-1FAB-4E19-918D-8A27B8F1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77" y="98437"/>
            <a:ext cx="6887834" cy="173672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DF16FC-CD6A-44C5-B645-94674818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</p:spPr>
        <p:txBody>
          <a:bodyPr/>
          <a:lstStyle/>
          <a:p>
            <a:r>
              <a:rPr lang="en-US" altLang="zh-TW" dirty="0"/>
              <a:t>Vision 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Experiment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D0A08A-410E-4ADB-95FF-C09ABA328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3" y="1808729"/>
            <a:ext cx="4570461" cy="32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05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8D96B-D659-4B53-898B-FBEAA26DC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EE318A3-B586-4306-BF7B-6974563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</p:spPr>
        <p:txBody>
          <a:bodyPr/>
          <a:lstStyle/>
          <a:p>
            <a:r>
              <a:rPr lang="en-US" altLang="zh-TW" dirty="0"/>
              <a:t>Vision Transformer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Experiment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34F6D0-1606-437D-9583-A92028735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32" y="1757238"/>
            <a:ext cx="7160668" cy="24730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4E3337-214B-47F2-BDF0-CE674DCE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775" y="351305"/>
            <a:ext cx="6455375" cy="14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47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ctrTitle" idx="4294967295"/>
          </p:nvPr>
        </p:nvSpPr>
        <p:spPr>
          <a:xfrm>
            <a:off x="855300" y="1722038"/>
            <a:ext cx="3195000" cy="4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 </a:t>
            </a:r>
            <a:r>
              <a:rPr lang="en-US" altLang="zh-CN" sz="3000" dirty="0"/>
              <a:t>you for your attention</a:t>
            </a:r>
            <a:r>
              <a:rPr lang="en" sz="3000" dirty="0"/>
              <a:t>!</a:t>
            </a:r>
            <a:endParaRPr sz="3000" dirty="0"/>
          </a:p>
        </p:txBody>
      </p:sp>
      <p:pic>
        <p:nvPicPr>
          <p:cNvPr id="380" name="Google Shape;380;p35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4456251" y="455700"/>
            <a:ext cx="4232051" cy="42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395" name="Google Shape;395;p37"/>
          <p:cNvSpPr txBox="1">
            <a:spLocks noGrp="1"/>
          </p:cNvSpPr>
          <p:nvPr>
            <p:ph type="body" idx="1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Paper:</a:t>
            </a:r>
          </a:p>
          <a:p>
            <a:pPr marL="285750" indent="-285750"/>
            <a:r>
              <a:rPr lang="en-US" sz="1800" dirty="0">
                <a:hlinkClick r:id="rId3"/>
              </a:rPr>
              <a:t>Attention is all you need</a:t>
            </a:r>
            <a:endParaRPr lang="en-US" sz="1800" dirty="0"/>
          </a:p>
          <a:p>
            <a:pPr marL="285750" indent="-285750"/>
            <a:r>
              <a:rPr lang="en-US" sz="1800" dirty="0">
                <a:hlinkClick r:id="rId4"/>
              </a:rPr>
              <a:t>An Image is Worth 16x16 Words: Transformers for Image Recognition at Scale</a:t>
            </a:r>
            <a:endParaRPr lang="en-US" sz="1800" dirty="0"/>
          </a:p>
          <a:p>
            <a:pPr marL="285750" indent="-285750"/>
            <a:r>
              <a:rPr lang="en-US" altLang="zh-TW" sz="1800" dirty="0" err="1">
                <a:hlinkClick r:id="rId5"/>
              </a:rPr>
              <a:t>ResNeSt</a:t>
            </a:r>
            <a:r>
              <a:rPr lang="en-US" altLang="zh-TW" sz="1800" dirty="0">
                <a:hlinkClick r:id="rId5"/>
              </a:rPr>
              <a:t>: Split-Attention Networks</a:t>
            </a:r>
            <a:endParaRPr lang="en-US" altLang="zh-TW" sz="1800" dirty="0"/>
          </a:p>
          <a:p>
            <a:pPr marL="285750" indent="-285750"/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zh-TW" sz="1800" dirty="0"/>
          </a:p>
        </p:txBody>
      </p:sp>
      <p:sp>
        <p:nvSpPr>
          <p:cNvPr id="396" name="Google Shape;396;p37"/>
          <p:cNvSpPr txBox="1"/>
          <p:nvPr/>
        </p:nvSpPr>
        <p:spPr>
          <a:xfrm>
            <a:off x="2763000" y="4104575"/>
            <a:ext cx="5925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Other resource: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  <a:hlinkClick r:id="rId6"/>
              </a:rPr>
              <a:t>Youtube</a:t>
            </a:r>
            <a:r>
              <a:rPr lang="en-US" sz="1200" dirty="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  <a:hlinkClick r:id="rId6"/>
              </a:rPr>
              <a:t> channel of Hung-</a:t>
            </a:r>
            <a:r>
              <a:rPr lang="en-US" sz="1200" dirty="0" err="1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  <a:hlinkClick r:id="rId6"/>
              </a:rPr>
              <a:t>yi</a:t>
            </a:r>
            <a:r>
              <a:rPr lang="en-US" sz="1200" dirty="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  <a:hlinkClick r:id="rId6"/>
              </a:rPr>
              <a:t> Lee</a:t>
            </a:r>
            <a:endParaRPr sz="1200" dirty="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nria Serif Light"/>
              <a:ea typeface="Inria Serif Light"/>
              <a:cs typeface="Inria Serif Light"/>
              <a:sym typeface="Inria Serif Light"/>
            </a:endParaRPr>
          </a:p>
        </p:txBody>
      </p:sp>
      <p:sp>
        <p:nvSpPr>
          <p:cNvPr id="397" name="Google Shape;397;p37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050B3-B8B0-4F2B-A914-DF941F0B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53A14B-BCD5-4FF8-B2E1-2DC43FAE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000" y="1376700"/>
            <a:ext cx="5933812" cy="33111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</a:rPr>
              <a:t>The problem of “parallelization” in RNN</a:t>
            </a:r>
          </a:p>
          <a:p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</a:rPr>
              <a:t>Find the relationship of elements in sequence</a:t>
            </a:r>
          </a:p>
          <a:p>
            <a:pPr marL="101600" indent="0">
              <a:buNone/>
            </a:pPr>
            <a:endParaRPr lang="en-US" altLang="zh-TW" sz="1800" dirty="0"/>
          </a:p>
          <a:p>
            <a:pPr marL="101600" indent="0">
              <a:buNone/>
            </a:pPr>
            <a:r>
              <a:rPr lang="en-US" altLang="zh-TW" sz="1800" dirty="0"/>
              <a:t>“This inherently sequential nature precludes parallelization within training examples, which becomes critical at longer sequence lengths, as memory constraints limit batching across examples.”</a:t>
            </a:r>
          </a:p>
          <a:p>
            <a:pPr marL="101600" indent="0">
              <a:buNone/>
            </a:pPr>
            <a:r>
              <a:rPr lang="en-US" altLang="zh-TW" sz="1800" dirty="0"/>
              <a:t>	-Attention is all you need.</a:t>
            </a: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D316A2-F1C8-4DD8-99A6-D1DEFE50D8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340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B9D08-1B0A-445C-934A-D1E8DBA2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50"/>
            <a:ext cx="1746869" cy="3864000"/>
          </a:xfrm>
        </p:spPr>
        <p:txBody>
          <a:bodyPr/>
          <a:lstStyle/>
          <a:p>
            <a:r>
              <a:rPr lang="en-US" altLang="zh-TW" dirty="0"/>
              <a:t>Self-Attention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2000" dirty="0"/>
              <a:t>metaphor:</a:t>
            </a:r>
            <a:br>
              <a:rPr lang="en-US" altLang="zh-TW" sz="2000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8E161D-D8C0-4651-9887-6B402DBC91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0CB524-D447-4C08-B8BB-B971C79E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864" y="1243160"/>
            <a:ext cx="5340308" cy="33111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1581816-B7E8-4241-8B4C-9EDBE96F28AF}"/>
              </a:ext>
            </a:extLst>
          </p:cNvPr>
          <p:cNvSpPr txBox="1"/>
          <p:nvPr/>
        </p:nvSpPr>
        <p:spPr>
          <a:xfrm>
            <a:off x="3876786" y="4554260"/>
            <a:ext cx="3758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Picture from : https://chi_gitbook.gitbooks.io/personal-note/content/addition.html</a:t>
            </a:r>
            <a:endParaRPr lang="zh-TW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7CC4AD-8328-4BF7-A7F6-EB43A901FC2B}"/>
              </a:ext>
            </a:extLst>
          </p:cNvPr>
          <p:cNvSpPr txBox="1"/>
          <p:nvPr/>
        </p:nvSpPr>
        <p:spPr>
          <a:xfrm>
            <a:off x="1007842" y="1533040"/>
            <a:ext cx="2078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lang="en-US" altLang="zh-TW" sz="2000" dirty="0">
                <a:solidFill>
                  <a:schemeClr val="accent1"/>
                </a:solidFill>
                <a:latin typeface="Playfair Display Regular"/>
                <a:sym typeface="Playfair Display Regular"/>
              </a:rPr>
            </a:br>
            <a:r>
              <a:rPr lang="en-US" altLang="zh-TW" sz="2000" dirty="0">
                <a:solidFill>
                  <a:schemeClr val="accent1"/>
                </a:solidFill>
                <a:latin typeface="Playfair Display Regular"/>
                <a:sym typeface="Playfair Display Regular"/>
              </a:rPr>
              <a:t>RNN-&gt;</a:t>
            </a:r>
          </a:p>
          <a:p>
            <a:pPr algn="r"/>
            <a:endParaRPr lang="en-US" altLang="zh-TW" sz="2000" dirty="0">
              <a:solidFill>
                <a:schemeClr val="accent1"/>
              </a:solidFill>
              <a:latin typeface="Playfair Display Regular"/>
              <a:sym typeface="Playfair Display Regular"/>
            </a:endParaRPr>
          </a:p>
          <a:p>
            <a:pPr algn="r"/>
            <a:endParaRPr lang="en-US" altLang="zh-TW" sz="2000" dirty="0">
              <a:solidFill>
                <a:schemeClr val="accent1"/>
              </a:solidFill>
              <a:latin typeface="Playfair Display Regular"/>
              <a:sym typeface="Playfair Display Regular"/>
            </a:endParaRPr>
          </a:p>
          <a:p>
            <a:pPr algn="r"/>
            <a:endParaRPr lang="en-US" altLang="zh-TW" sz="2000" dirty="0">
              <a:solidFill>
                <a:schemeClr val="accent1"/>
              </a:solidFill>
              <a:latin typeface="Playfair Display Regular"/>
              <a:sym typeface="Playfair Display Regular"/>
            </a:endParaRPr>
          </a:p>
          <a:p>
            <a:pPr algn="r"/>
            <a:endParaRPr lang="en-US" altLang="zh-TW" sz="2000" dirty="0">
              <a:solidFill>
                <a:schemeClr val="accent1"/>
              </a:solidFill>
              <a:latin typeface="Playfair Display Regular"/>
              <a:sym typeface="Playfair Display Regular"/>
            </a:endParaRPr>
          </a:p>
          <a:p>
            <a:pPr algn="r"/>
            <a:br>
              <a:rPr lang="en-US" altLang="zh-TW" sz="2000" dirty="0">
                <a:solidFill>
                  <a:schemeClr val="accent1"/>
                </a:solidFill>
                <a:latin typeface="Playfair Display Regular"/>
                <a:sym typeface="Playfair Display Regular"/>
              </a:rPr>
            </a:br>
            <a:r>
              <a:rPr lang="en-US" altLang="zh-TW" sz="2000" dirty="0">
                <a:solidFill>
                  <a:schemeClr val="accent1"/>
                </a:solidFill>
                <a:latin typeface="Playfair Display Regular"/>
                <a:sym typeface="Playfair Display Regular"/>
              </a:rPr>
              <a:t>self-attention-&gt;</a:t>
            </a:r>
          </a:p>
        </p:txBody>
      </p:sp>
    </p:spTree>
    <p:extLst>
      <p:ext uri="{BB962C8B-B14F-4D97-AF65-F5344CB8AC3E}">
        <p14:creationId xmlns:p14="http://schemas.microsoft.com/office/powerpoint/2010/main" val="393473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B9D08-1B0A-445C-934A-D1E8DBA2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" y="823750"/>
            <a:ext cx="1746869" cy="3864000"/>
          </a:xfrm>
        </p:spPr>
        <p:txBody>
          <a:bodyPr/>
          <a:lstStyle/>
          <a:p>
            <a:r>
              <a:rPr lang="en-US" altLang="zh-TW" dirty="0"/>
              <a:t>Self-Attention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2000" dirty="0"/>
              <a:t>utility:</a:t>
            </a:r>
            <a:br>
              <a:rPr lang="en-US" altLang="zh-TW" sz="2000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8E161D-D8C0-4651-9887-6B402DBC91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1581816-B7E8-4241-8B4C-9EDBE96F28AF}"/>
              </a:ext>
            </a:extLst>
          </p:cNvPr>
          <p:cNvSpPr txBox="1"/>
          <p:nvPr/>
        </p:nvSpPr>
        <p:spPr>
          <a:xfrm>
            <a:off x="3876786" y="4649987"/>
            <a:ext cx="37584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Picture from : http://jalammar.github.io/illustrated-transformer</a:t>
            </a:r>
            <a:endParaRPr lang="zh-TW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1026" name="Picture 2" descr="http://jalammar.github.io/images/t/The_transformer_encoder_decoder_stack.png">
            <a:extLst>
              <a:ext uri="{FF2B5EF4-FFF2-40B4-BE49-F238E27FC236}">
                <a16:creationId xmlns:a16="http://schemas.microsoft.com/office/drawing/2014/main" id="{F8B36A84-F682-4E66-9C1C-38DD01EE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127" y="1315264"/>
            <a:ext cx="5121476" cy="33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A54F91E-E9CE-447C-923A-902EB1B8D917}"/>
              </a:ext>
            </a:extLst>
          </p:cNvPr>
          <p:cNvSpPr txBox="1"/>
          <p:nvPr/>
        </p:nvSpPr>
        <p:spPr>
          <a:xfrm>
            <a:off x="2746127" y="668933"/>
            <a:ext cx="480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</a:schemeClr>
                </a:solidFill>
                <a:latin typeface="Playfair Display Regular"/>
                <a:sym typeface="Playfair Display Regular"/>
              </a:rPr>
              <a:t>Can apply to seq2seq model</a:t>
            </a:r>
            <a:endParaRPr lang="zh-TW" altLang="en-US" sz="2400" dirty="0">
              <a:solidFill>
                <a:schemeClr val="tx1">
                  <a:lumMod val="75000"/>
                </a:schemeClr>
              </a:solidFill>
              <a:latin typeface="Playfair Display Regular"/>
              <a:sym typeface="Playfair Displ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5000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074" name="Picture 2" descr="http://jalammar.github.io/images/t/transformer_self_attention_vectors.png">
            <a:extLst>
              <a:ext uri="{FF2B5EF4-FFF2-40B4-BE49-F238E27FC236}">
                <a16:creationId xmlns:a16="http://schemas.microsoft.com/office/drawing/2014/main" id="{6AC57028-FD2D-4562-8765-CB0829D8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664" y="1071119"/>
            <a:ext cx="5725289" cy="361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A06C35E-825E-45E3-B209-DC074AE4413F}"/>
                  </a:ext>
                </a:extLst>
              </p:cNvPr>
              <p:cNvSpPr txBox="1"/>
              <p:nvPr/>
            </p:nvSpPr>
            <p:spPr>
              <a:xfrm rot="10800000" flipH="1" flipV="1">
                <a:off x="2768896" y="310306"/>
                <a:ext cx="462639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dirty="0">
                    <a:latin typeface="Inria Serif Light" pitchFamily="50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1800" dirty="0">
                    <a:latin typeface="Inria Serif Light" pitchFamily="50" charset="0"/>
                  </a:rPr>
                  <a:t>: Word Embedding</a:t>
                </a:r>
              </a:p>
              <a:p>
                <a:r>
                  <a:rPr lang="en-US" altLang="zh-TW" sz="1800" dirty="0">
                    <a:latin typeface="Inria Serif Light" pitchFamily="50" charset="0"/>
                  </a:rPr>
                  <a:t> Embedding dimension: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p>
                    </m:sSup>
                  </m:oMath>
                </a14:m>
                <a:endParaRPr lang="en-US" altLang="zh-TW" sz="1800" dirty="0">
                  <a:latin typeface="Inria Serif Light" pitchFamily="50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A06C35E-825E-45E3-B209-DC074AE44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2768896" y="310306"/>
                <a:ext cx="4626398" cy="669992"/>
              </a:xfrm>
              <a:prstGeom prst="rect">
                <a:avLst/>
              </a:prstGeom>
              <a:blipFill>
                <a:blip r:embed="rId4"/>
                <a:stretch>
                  <a:fillRect l="-1054" t="-4545" b="-1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FA87F72C-EDAE-4CAE-99A2-CC588983E8D9}"/>
              </a:ext>
            </a:extLst>
          </p:cNvPr>
          <p:cNvSpPr txBox="1"/>
          <p:nvPr/>
        </p:nvSpPr>
        <p:spPr>
          <a:xfrm>
            <a:off x="3876786" y="4649987"/>
            <a:ext cx="37584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Picture from : http://jalammar.github.io/illustrated-transformer</a:t>
            </a:r>
            <a:endParaRPr lang="zh-TW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標題 1">
                <a:extLst>
                  <a:ext uri="{FF2B5EF4-FFF2-40B4-BE49-F238E27FC236}">
                    <a16:creationId xmlns:a16="http://schemas.microsoft.com/office/drawing/2014/main" id="{F4B33567-8EF6-4AF6-9543-DF0C3EAE90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5700" y="823775"/>
                <a:ext cx="1623900" cy="3864000"/>
              </a:xfrm>
            </p:spPr>
            <p:txBody>
              <a:bodyPr/>
              <a:lstStyle/>
              <a:p>
                <a:pPr/>
                <a:r>
                  <a:rPr lang="en-US" altLang="zh-TW" dirty="0"/>
                  <a:t>Self-Attention</a:t>
                </a:r>
                <a:br>
                  <a:rPr lang="en-US" altLang="zh-TW" dirty="0"/>
                </a:br>
                <a:br>
                  <a:rPr lang="en-US" altLang="zh-TW" dirty="0"/>
                </a:br>
                <a:r>
                  <a:rPr lang="en-US" altLang="zh-TW" dirty="0"/>
                  <a:t>How to get</a:t>
                </a:r>
                <a:br>
                  <a:rPr lang="en-US" altLang="zh-TW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標題 1">
                <a:extLst>
                  <a:ext uri="{FF2B5EF4-FFF2-40B4-BE49-F238E27FC236}">
                    <a16:creationId xmlns:a16="http://schemas.microsoft.com/office/drawing/2014/main" id="{F4B33567-8EF6-4AF6-9543-DF0C3EAE9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5700" y="823775"/>
                <a:ext cx="1623900" cy="3864000"/>
              </a:xfrm>
              <a:blipFill>
                <a:blip r:embed="rId5"/>
                <a:stretch>
                  <a:fillRect l="-10526" t="-29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01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39D9EE8-1B45-4699-98D6-CAAE502D8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88"/>
          <a:stretch/>
        </p:blipFill>
        <p:spPr>
          <a:xfrm>
            <a:off x="3709993" y="3786012"/>
            <a:ext cx="4152512" cy="69345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794D24-0B9F-4217-8C28-061432B4E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93" y="1148254"/>
            <a:ext cx="3198353" cy="3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B0AD421-CC65-4916-A5E1-D6EECC35E127}"/>
                  </a:ext>
                </a:extLst>
              </p:cNvPr>
              <p:cNvSpPr txBox="1"/>
              <p:nvPr/>
            </p:nvSpPr>
            <p:spPr>
              <a:xfrm rot="10800000" flipH="1" flipV="1">
                <a:off x="3709993" y="1259621"/>
                <a:ext cx="462639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1800" b="0" dirty="0">
                    <a:latin typeface="Inria Serif Light" pitchFamily="50" charset="0"/>
                  </a:rPr>
                  <a:t>: </a:t>
                </a:r>
                <a:r>
                  <a:rPr lang="en-US" altLang="zh-TW" sz="1800" dirty="0">
                    <a:latin typeface="Inria Serif Light" pitchFamily="50" charset="0"/>
                  </a:rPr>
                  <a:t>query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TW" sz="1800" b="0" dirty="0">
                  <a:latin typeface="Inria Serif Light" pitchFamily="50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sz="1800" dirty="0">
                    <a:latin typeface="Inria Serif Light" pitchFamily="50" charset="0"/>
                  </a:rPr>
                  <a:t>: key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TW" sz="1800" b="0" dirty="0">
                  <a:latin typeface="Inria Serif Light" pitchFamily="50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1800" dirty="0">
                    <a:latin typeface="Inria Serif Light" pitchFamily="50" charset="0"/>
                  </a:rPr>
                  <a:t>: value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zh-TW" sz="1800" dirty="0">
                  <a:latin typeface="Inria Serif Light" pitchFamily="50" charset="0"/>
                </a:endParaRPr>
              </a:p>
              <a:p>
                <a:endParaRPr lang="en-US" altLang="zh-TW" sz="1800" b="0" dirty="0">
                  <a:latin typeface="Inria Serif Light" pitchFamily="50" charset="0"/>
                </a:endParaRPr>
              </a:p>
              <a:p>
                <a:r>
                  <a:rPr lang="en-US" altLang="zh-TW" sz="1800" dirty="0" err="1">
                    <a:latin typeface="Inria Serif Light" pitchFamily="50" charset="0"/>
                  </a:rPr>
                  <a:t>MatMul</a:t>
                </a:r>
                <a:r>
                  <a:rPr lang="en-US" altLang="zh-TW" sz="1800" dirty="0">
                    <a:latin typeface="Inria Serif Light" pitchFamily="50" charset="0"/>
                  </a:rPr>
                  <a:t>: Matrix multiplication</a:t>
                </a:r>
              </a:p>
              <a:p>
                <a:r>
                  <a:rPr lang="en-US" altLang="zh-TW" sz="1800" b="0" dirty="0">
                    <a:latin typeface="Inria Serif Light" pitchFamily="50" charset="0"/>
                  </a:rPr>
                  <a:t>Scale: Divide by </a:t>
                </a:r>
                <a:r>
                  <a:rPr lang="en-US" altLang="zh-TW" sz="1800" dirty="0">
                    <a:latin typeface="Inria Serif Light" pitchFamily="50" charset="0"/>
                  </a:rPr>
                  <a:t>dimension of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zh-TW" sz="1800" dirty="0">
                  <a:latin typeface="Inria Serif Light" pitchFamily="50" charset="0"/>
                </a:endParaRPr>
              </a:p>
              <a:p>
                <a:r>
                  <a:rPr lang="en-US" altLang="zh-TW" sz="1800" dirty="0">
                    <a:latin typeface="Inria Serif Light" pitchFamily="50" charset="0"/>
                  </a:rPr>
                  <a:t>Mask: Deal with different size input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B0AD421-CC65-4916-A5E1-D6EECC35E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3709993" y="1259621"/>
                <a:ext cx="4626398" cy="2031325"/>
              </a:xfrm>
              <a:prstGeom prst="rect">
                <a:avLst/>
              </a:prstGeom>
              <a:blipFill>
                <a:blip r:embed="rId5"/>
                <a:stretch>
                  <a:fillRect l="-1186" t="-1502" b="-3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5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0C36-7781-46A5-B569-D36C7E355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87F72C-EDAE-4CAE-99A2-CC588983E8D9}"/>
              </a:ext>
            </a:extLst>
          </p:cNvPr>
          <p:cNvSpPr txBox="1"/>
          <p:nvPr/>
        </p:nvSpPr>
        <p:spPr>
          <a:xfrm>
            <a:off x="3876786" y="4649987"/>
            <a:ext cx="37584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Picture from : http://jalammar.github.io/illustrated-transformer</a:t>
            </a:r>
            <a:endParaRPr lang="zh-TW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47B32B-2D12-4983-8869-380E26281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58" y="1208075"/>
            <a:ext cx="2618470" cy="316343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B81691-26C1-437F-8080-5FC397A1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318" y="228151"/>
            <a:ext cx="4504931" cy="4421836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CF4C78C3-B2FD-4563-A5CF-3E71B5538E51}"/>
              </a:ext>
            </a:extLst>
          </p:cNvPr>
          <p:cNvSpPr/>
          <p:nvPr/>
        </p:nvSpPr>
        <p:spPr>
          <a:xfrm>
            <a:off x="1908313" y="1590261"/>
            <a:ext cx="230588" cy="231009"/>
          </a:xfrm>
          <a:custGeom>
            <a:avLst/>
            <a:gdLst>
              <a:gd name="connsiteX0" fmla="*/ 31805 w 230588"/>
              <a:gd name="connsiteY0" fmla="*/ 0 h 231009"/>
              <a:gd name="connsiteX1" fmla="*/ 111318 w 230588"/>
              <a:gd name="connsiteY1" fmla="*/ 7951 h 231009"/>
              <a:gd name="connsiteX2" fmla="*/ 135172 w 230588"/>
              <a:gd name="connsiteY2" fmla="*/ 15902 h 231009"/>
              <a:gd name="connsiteX3" fmla="*/ 190831 w 230588"/>
              <a:gd name="connsiteY3" fmla="*/ 31805 h 231009"/>
              <a:gd name="connsiteX4" fmla="*/ 182880 w 230588"/>
              <a:gd name="connsiteY4" fmla="*/ 63610 h 231009"/>
              <a:gd name="connsiteX5" fmla="*/ 143124 w 230588"/>
              <a:gd name="connsiteY5" fmla="*/ 111318 h 231009"/>
              <a:gd name="connsiteX6" fmla="*/ 95416 w 230588"/>
              <a:gd name="connsiteY6" fmla="*/ 151075 h 231009"/>
              <a:gd name="connsiteX7" fmla="*/ 23854 w 230588"/>
              <a:gd name="connsiteY7" fmla="*/ 190831 h 231009"/>
              <a:gd name="connsiteX8" fmla="*/ 0 w 230588"/>
              <a:gd name="connsiteY8" fmla="*/ 206734 h 231009"/>
              <a:gd name="connsiteX9" fmla="*/ 23854 w 230588"/>
              <a:gd name="connsiteY9" fmla="*/ 214685 h 231009"/>
              <a:gd name="connsiteX10" fmla="*/ 230588 w 230588"/>
              <a:gd name="connsiteY10" fmla="*/ 230588 h 23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588" h="231009">
                <a:moveTo>
                  <a:pt x="31805" y="0"/>
                </a:moveTo>
                <a:cubicBezTo>
                  <a:pt x="58309" y="2650"/>
                  <a:pt x="84991" y="3901"/>
                  <a:pt x="111318" y="7951"/>
                </a:cubicBezTo>
                <a:cubicBezTo>
                  <a:pt x="119602" y="9225"/>
                  <a:pt x="127113" y="13599"/>
                  <a:pt x="135172" y="15902"/>
                </a:cubicBezTo>
                <a:cubicBezTo>
                  <a:pt x="205061" y="35871"/>
                  <a:pt x="133637" y="12741"/>
                  <a:pt x="190831" y="31805"/>
                </a:cubicBezTo>
                <a:cubicBezTo>
                  <a:pt x="188181" y="42407"/>
                  <a:pt x="187185" y="53566"/>
                  <a:pt x="182880" y="63610"/>
                </a:cubicBezTo>
                <a:cubicBezTo>
                  <a:pt x="175515" y="80795"/>
                  <a:pt x="156348" y="99563"/>
                  <a:pt x="143124" y="111318"/>
                </a:cubicBezTo>
                <a:cubicBezTo>
                  <a:pt x="127652" y="125071"/>
                  <a:pt x="112157" y="138899"/>
                  <a:pt x="95416" y="151075"/>
                </a:cubicBezTo>
                <a:cubicBezTo>
                  <a:pt x="58993" y="177565"/>
                  <a:pt x="59130" y="170673"/>
                  <a:pt x="23854" y="190831"/>
                </a:cubicBezTo>
                <a:cubicBezTo>
                  <a:pt x="15557" y="195572"/>
                  <a:pt x="7951" y="201433"/>
                  <a:pt x="0" y="206734"/>
                </a:cubicBezTo>
                <a:cubicBezTo>
                  <a:pt x="7951" y="209384"/>
                  <a:pt x="15600" y="213228"/>
                  <a:pt x="23854" y="214685"/>
                </a:cubicBezTo>
                <a:cubicBezTo>
                  <a:pt x="139460" y="235086"/>
                  <a:pt x="120768" y="230588"/>
                  <a:pt x="230588" y="2305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37A6564-CBA3-4793-8A37-DCD0BBB1CDD7}"/>
              </a:ext>
            </a:extLst>
          </p:cNvPr>
          <p:cNvSpPr/>
          <p:nvPr/>
        </p:nvSpPr>
        <p:spPr>
          <a:xfrm>
            <a:off x="1987826" y="1693628"/>
            <a:ext cx="79513" cy="63610"/>
          </a:xfrm>
          <a:custGeom>
            <a:avLst/>
            <a:gdLst>
              <a:gd name="connsiteX0" fmla="*/ 0 w 79513"/>
              <a:gd name="connsiteY0" fmla="*/ 0 h 63610"/>
              <a:gd name="connsiteX1" fmla="*/ 39757 w 79513"/>
              <a:gd name="connsiteY1" fmla="*/ 31805 h 63610"/>
              <a:gd name="connsiteX2" fmla="*/ 79513 w 79513"/>
              <a:gd name="connsiteY2" fmla="*/ 63610 h 6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13" h="63610">
                <a:moveTo>
                  <a:pt x="0" y="0"/>
                </a:moveTo>
                <a:cubicBezTo>
                  <a:pt x="13252" y="10602"/>
                  <a:pt x="26180" y="21622"/>
                  <a:pt x="39757" y="31805"/>
                </a:cubicBezTo>
                <a:cubicBezTo>
                  <a:pt x="79876" y="61894"/>
                  <a:pt x="48987" y="33084"/>
                  <a:pt x="79513" y="636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157555"/>
      </p:ext>
    </p:extLst>
  </p:cSld>
  <p:clrMapOvr>
    <a:masterClrMapping/>
  </p:clrMapOvr>
</p:sld>
</file>

<file path=ppt/theme/theme1.xml><?xml version="1.0" encoding="utf-8"?>
<a:theme xmlns:a="http://schemas.openxmlformats.org/drawingml/2006/main" name="Paulina template">
  <a:themeElements>
    <a:clrScheme name="Custom 347">
      <a:dk1>
        <a:srgbClr val="756F6F"/>
      </a:dk1>
      <a:lt1>
        <a:srgbClr val="FFFFFF"/>
      </a:lt1>
      <a:dk2>
        <a:srgbClr val="A8A09D"/>
      </a:dk2>
      <a:lt2>
        <a:srgbClr val="F5F1F0"/>
      </a:lt2>
      <a:accent1>
        <a:srgbClr val="AD9B91"/>
      </a:accent1>
      <a:accent2>
        <a:srgbClr val="E2D1C2"/>
      </a:accent2>
      <a:accent3>
        <a:srgbClr val="C4CBBF"/>
      </a:accent3>
      <a:accent4>
        <a:srgbClr val="BFC8CB"/>
      </a:accent4>
      <a:accent5>
        <a:srgbClr val="E9DBDB"/>
      </a:accent5>
      <a:accent6>
        <a:srgbClr val="C5C4BF"/>
      </a:accent6>
      <a:hlink>
        <a:srgbClr val="413A3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1870</Words>
  <Application>Microsoft Office PowerPoint</Application>
  <PresentationFormat>如螢幕大小 (16:9)</PresentationFormat>
  <Paragraphs>232</Paragraphs>
  <Slides>38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Noto Sans CJK TC DemiLight</vt:lpstr>
      <vt:lpstr>Inria Serif</vt:lpstr>
      <vt:lpstr>Cambria Math</vt:lpstr>
      <vt:lpstr>Inria Serif Light</vt:lpstr>
      <vt:lpstr>Arial</vt:lpstr>
      <vt:lpstr>Playfair Display Regular</vt:lpstr>
      <vt:lpstr>新細明體</vt:lpstr>
      <vt:lpstr>Paulina template</vt:lpstr>
      <vt:lpstr>Self attention &amp; Transformer</vt:lpstr>
      <vt:lpstr>Overview   keynote: Position Embedding  Transformer Encoder   </vt:lpstr>
      <vt:lpstr>PowerPoint 簡報</vt:lpstr>
      <vt:lpstr>Self-Attention</vt:lpstr>
      <vt:lpstr>Self-Attention  metaphor:  </vt:lpstr>
      <vt:lpstr>Self-Attention  utility:  </vt:lpstr>
      <vt:lpstr>Self-Attention  How to get Q,K,V</vt:lpstr>
      <vt:lpstr>PowerPoint 簡報</vt:lpstr>
      <vt:lpstr>PowerPoint 簡報</vt:lpstr>
      <vt:lpstr>PowerPoint 簡報</vt:lpstr>
      <vt:lpstr>Self-Attention  Mask</vt:lpstr>
      <vt:lpstr>Self-Attention  Multi-Head Attention</vt:lpstr>
      <vt:lpstr>PowerPoint 簡報</vt:lpstr>
      <vt:lpstr>Self-Attention  v.s. CNN</vt:lpstr>
      <vt:lpstr>PowerPoint 簡報</vt:lpstr>
      <vt:lpstr>PowerPoint 簡報</vt:lpstr>
      <vt:lpstr>Transformer  Feed-Forward Network</vt:lpstr>
      <vt:lpstr>Transformer  Layer Normalization</vt:lpstr>
      <vt:lpstr>Transformer  Future mask in decoder</vt:lpstr>
      <vt:lpstr>Transformer  auto-aggressive</vt:lpstr>
      <vt:lpstr>Transformer  Non auto-aggressive</vt:lpstr>
      <vt:lpstr>Transformer  Position Embedding</vt:lpstr>
      <vt:lpstr>Transformer  Training</vt:lpstr>
      <vt:lpstr>PowerPoint 簡報</vt:lpstr>
      <vt:lpstr>PowerPoint 簡報</vt:lpstr>
      <vt:lpstr>PowerPoint 簡報</vt:lpstr>
      <vt:lpstr>Vision Transformer</vt:lpstr>
      <vt:lpstr>Vision Transformer  Input</vt:lpstr>
      <vt:lpstr>Vision Transformer  Input class token</vt:lpstr>
      <vt:lpstr>Vision Transformer  Position Embedding</vt:lpstr>
      <vt:lpstr>Vision Transformer: Encoder</vt:lpstr>
      <vt:lpstr>Vision Transformer  Pre-train Fine-tuning</vt:lpstr>
      <vt:lpstr>Vision Transformer  Experiment</vt:lpstr>
      <vt:lpstr>Vision Transformer  Experiment</vt:lpstr>
      <vt:lpstr>Vision Transformer  Experiment</vt:lpstr>
      <vt:lpstr>Vision Transformer  Experiment</vt:lpstr>
      <vt:lpstr>Thank you for your attention!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attention &amp; Transformer</dc:title>
  <cp:lastModifiedBy>余慶龍</cp:lastModifiedBy>
  <cp:revision>58</cp:revision>
  <dcterms:modified xsi:type="dcterms:W3CDTF">2021-05-08T10:50:46Z</dcterms:modified>
</cp:coreProperties>
</file>